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1531600" cy="6489700"/>
  <p:notesSz cx="11531600" cy="648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1700" y="520700"/>
            <a:ext cx="9728200" cy="654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29740" y="3634232"/>
            <a:ext cx="8072120" cy="1622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D60"/>
                </a:solidFill>
                <a:latin typeface="Roboto"/>
                <a:cs typeface="Roboto"/>
              </a:defRPr>
            </a:lvl1pPr>
          </a:lstStyle>
          <a:p>
            <a:pPr marL="12382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#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rgbClr val="C2132D"/>
                </a:solidFill>
                <a:latin typeface="Roboto Condensed"/>
                <a:cs typeface="Roboto Condense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D60"/>
                </a:solidFill>
                <a:latin typeface="Roboto"/>
                <a:cs typeface="Roboto"/>
              </a:defRPr>
            </a:lvl1pPr>
          </a:lstStyle>
          <a:p>
            <a:pPr marL="12382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#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rgbClr val="C2132D"/>
                </a:solidFill>
                <a:latin typeface="Roboto Condensed"/>
                <a:cs typeface="Roboto Condense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6580" y="1492631"/>
            <a:ext cx="5016246" cy="4283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938774" y="1492631"/>
            <a:ext cx="5016246" cy="4283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D60"/>
                </a:solidFill>
                <a:latin typeface="Roboto"/>
                <a:cs typeface="Roboto"/>
              </a:defRPr>
            </a:lvl1pPr>
          </a:lstStyle>
          <a:p>
            <a:pPr marL="12382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#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1525250" cy="6486525"/>
          </a:xfrm>
          <a:custGeom>
            <a:avLst/>
            <a:gdLst/>
            <a:ahLst/>
            <a:cxnLst/>
            <a:rect l="l" t="t" r="r" b="b"/>
            <a:pathLst>
              <a:path w="11525250" h="6486525">
                <a:moveTo>
                  <a:pt x="0" y="0"/>
                </a:moveTo>
                <a:lnTo>
                  <a:pt x="11525249" y="0"/>
                </a:lnTo>
                <a:lnTo>
                  <a:pt x="11525249" y="6486524"/>
                </a:lnTo>
                <a:lnTo>
                  <a:pt x="0" y="6486524"/>
                </a:lnTo>
                <a:lnTo>
                  <a:pt x="0" y="0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rgbClr val="C2132D"/>
                </a:solidFill>
                <a:latin typeface="Roboto Condensed"/>
                <a:cs typeface="Roboto Condense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D60"/>
                </a:solidFill>
                <a:latin typeface="Roboto"/>
                <a:cs typeface="Roboto"/>
              </a:defRPr>
            </a:lvl1pPr>
          </a:lstStyle>
          <a:p>
            <a:pPr marL="12382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#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D60"/>
                </a:solidFill>
                <a:latin typeface="Roboto"/>
                <a:cs typeface="Roboto"/>
              </a:defRPr>
            </a:lvl1pPr>
          </a:lstStyle>
          <a:p>
            <a:pPr marL="12382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#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02422" y="749300"/>
            <a:ext cx="8326755" cy="654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rgbClr val="C2132D"/>
                </a:solidFill>
                <a:latin typeface="Roboto Condensed"/>
                <a:cs typeface="Roboto Condense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43275" y="2543175"/>
            <a:ext cx="7267575" cy="2657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920744" y="6035421"/>
            <a:ext cx="3690112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6580" y="6035421"/>
            <a:ext cx="2652268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853587" y="6218137"/>
            <a:ext cx="532129" cy="20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585D60"/>
                </a:solidFill>
                <a:latin typeface="Roboto"/>
                <a:cs typeface="Roboto"/>
              </a:defRPr>
            </a:lvl1pPr>
          </a:lstStyle>
          <a:p>
            <a:pPr marL="12382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#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FadelMegahed" TargetMode="External"/><Relationship Id="rId3" Type="http://schemas.openxmlformats.org/officeDocument/2006/relationships/hyperlink" Target="https://github.com/fmegahed/" TargetMode="External"/><Relationship Id="rId4" Type="http://schemas.openxmlformats.org/officeDocument/2006/relationships/hyperlink" Target="mailto:fmegahed@miamioh.edu" TargetMode="External"/><Relationship Id="rId5" Type="http://schemas.openxmlformats.org/officeDocument/2006/relationships/hyperlink" Target="https://calendly.com/fmegahed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220.earo.me/02-import-export.html#19" TargetMode="Externa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220.earo.me/02-import-export.html#19" TargetMode="Externa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220.earo.me/02-import-export.html#19" TargetMode="Externa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220.earo.me/02-import-export.html#19" TargetMode="Externa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220.earo.me/02-import-export.html#19" TargetMode="Externa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s://readr.tidyverse.org/reference/read_delim.html" TargetMode="Externa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ed.stlouisfed.org/series/UNRATE" TargetMode="External"/><Relationship Id="rId3" Type="http://schemas.openxmlformats.org/officeDocument/2006/relationships/hyperlink" Target="https://github.com/rfordatascience/tidytuesday/blob/2e9bd5a67e09b14d01f616b00f7f7e0931515d24/data/2021/2021-03-02/youtube.csv" TargetMode="External"/><Relationship Id="rId4" Type="http://schemas.openxmlformats.org/officeDocument/2006/relationships/hyperlink" Target="https://github.com/glosophy/women-data" TargetMode="External"/><Relationship Id="rId5" Type="http://schemas.openxmlformats.org/officeDocument/2006/relationships/image" Target="../media/image1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Relationship Id="rId4" Type="http://schemas.openxmlformats.org/officeDocument/2006/relationships/hyperlink" Target="https://www.tidyverse.org/blog/2019/05/vroom-1-0-0/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s://haven.tidyverse.org/" TargetMode="External"/><Relationship Id="rId4" Type="http://schemas.openxmlformats.org/officeDocument/2006/relationships/image" Target="../media/image16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JSON" TargetMode="Externa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r-project.org/web/packages/jsonlite/index.html" TargetMode="External"/><Relationship Id="rId3" Type="http://schemas.openxmlformats.org/officeDocument/2006/relationships/hyperlink" Target="https://github.com/jdorfman/awesome-json-datasets" TargetMode="External"/><Relationship Id="rId4" Type="http://schemas.openxmlformats.org/officeDocument/2006/relationships/image" Target="../media/image16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hyperlink" Target="https://r4ds.had.co.nz/tibbles.html" TargetMode="External"/><Relationship Id="rId4" Type="http://schemas.openxmlformats.org/officeDocument/2006/relationships/hyperlink" Target="https://r4ds.had.co.nz/data-import.html" TargetMode="External"/><Relationship Id="rId5" Type="http://schemas.openxmlformats.org/officeDocument/2006/relationships/image" Target="../media/image18.jpg"/><Relationship Id="rId6" Type="http://schemas.openxmlformats.org/officeDocument/2006/relationships/hyperlink" Target="https://adv-r.hadley.nz/subsetting.html#subset-single" TargetMode="Externa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iamioh.instructure.com/courses/240893/quizzes/748608" TargetMode="External"/><Relationship Id="rId3" Type="http://schemas.openxmlformats.org/officeDocument/2006/relationships/hyperlink" Target="https://fmegahed.github.io/isa401/fall2025/class02/02_introduction_to_r.html" TargetMode="External"/><Relationship Id="rId4" Type="http://schemas.openxmlformats.org/officeDocument/2006/relationships/hyperlink" Target="https://chatisa.fsb.miamioh.edu/" TargetMode="External"/><Relationship Id="rId5" Type="http://schemas.openxmlformats.org/officeDocument/2006/relationships/image" Target="../media/image19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Relationship Id="rId4" Type="http://schemas.openxmlformats.org/officeDocument/2006/relationships/hyperlink" Target="https://adv-r.hadley.nz/vectors-chap.html" TargetMode="Externa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hyperlink" Target="https://twitter.com/hadleywickham/status/643381054758363136?lang=en" TargetMode="Externa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github.com/jennybc/lego-rstats#readme" TargetMode="Externa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525250" cy="6486525"/>
          </a:xfrm>
          <a:custGeom>
            <a:avLst/>
            <a:gdLst/>
            <a:ahLst/>
            <a:cxnLst/>
            <a:rect l="l" t="t" r="r" b="b"/>
            <a:pathLst>
              <a:path w="11525250" h="6486525">
                <a:moveTo>
                  <a:pt x="0" y="0"/>
                </a:moveTo>
                <a:lnTo>
                  <a:pt x="11525249" y="0"/>
                </a:lnTo>
                <a:lnTo>
                  <a:pt x="11525249" y="6486524"/>
                </a:lnTo>
                <a:lnTo>
                  <a:pt x="0" y="6486524"/>
                </a:lnTo>
                <a:lnTo>
                  <a:pt x="0" y="0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700" y="1198165"/>
            <a:ext cx="8618220" cy="1139190"/>
          </a:xfrm>
          <a:prstGeom prst="rect"/>
        </p:spPr>
        <p:txBody>
          <a:bodyPr wrap="square" lIns="0" tIns="908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3350" spc="10">
                <a:solidFill>
                  <a:srgbClr val="FFFFFF"/>
                </a:solidFill>
              </a:rPr>
              <a:t>ISA 401: Business Intelligence </a:t>
            </a:r>
            <a:r>
              <a:rPr dirty="0" sz="3350" spc="15">
                <a:solidFill>
                  <a:srgbClr val="FFFFFF"/>
                </a:solidFill>
              </a:rPr>
              <a:t>&amp; </a:t>
            </a:r>
            <a:r>
              <a:rPr dirty="0" sz="3350" spc="10">
                <a:solidFill>
                  <a:srgbClr val="FFFFFF"/>
                </a:solidFill>
              </a:rPr>
              <a:t>Data</a:t>
            </a:r>
            <a:r>
              <a:rPr dirty="0" sz="3350" spc="-65">
                <a:solidFill>
                  <a:srgbClr val="FFFFFF"/>
                </a:solidFill>
              </a:rPr>
              <a:t> </a:t>
            </a:r>
            <a:r>
              <a:rPr dirty="0" sz="3350" spc="10">
                <a:solidFill>
                  <a:srgbClr val="FFFFFF"/>
                </a:solidFill>
              </a:rPr>
              <a:t>Visualization</a:t>
            </a:r>
            <a:endParaRPr sz="3350"/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3000">
                <a:solidFill>
                  <a:srgbClr val="FFFFFF"/>
                </a:solidFill>
                <a:latin typeface="Times New Roman"/>
                <a:cs typeface="Times New Roman"/>
              </a:rPr>
              <a:t>03: Importing and Exporting Data in</a:t>
            </a:r>
            <a:r>
              <a:rPr dirty="0" sz="3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2873375"/>
            <a:ext cx="4379595" cy="33115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Fadel M. Megahed,</a:t>
            </a:r>
            <a:r>
              <a:rPr dirty="0" sz="18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5">
                <a:solidFill>
                  <a:srgbClr val="FFFFFF"/>
                </a:solidFill>
                <a:latin typeface="Arial"/>
                <a:cs typeface="Arial"/>
              </a:rPr>
              <a:t>PhD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</a:pPr>
            <a:r>
              <a:rPr dirty="0" sz="1850" spc="15">
                <a:solidFill>
                  <a:srgbClr val="FFFFFF"/>
                </a:solidFill>
                <a:latin typeface="Arial"/>
                <a:cs typeface="Arial"/>
              </a:rPr>
              <a:t>Raymond </a:t>
            </a: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E. Gloss Professor </a:t>
            </a:r>
            <a:r>
              <a:rPr dirty="0" sz="1850" spc="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5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Business  Farmer School of</a:t>
            </a:r>
            <a:r>
              <a:rPr dirty="0" sz="18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ts val="1975"/>
              </a:lnSpc>
            </a:pP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Miami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University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Arial"/>
              <a:cs typeface="Arial"/>
            </a:endParaRPr>
          </a:p>
          <a:p>
            <a:pPr marL="309245" marR="1390650" indent="6985">
              <a:lnSpc>
                <a:spcPct val="103000"/>
              </a:lnSpc>
            </a:pP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2"/>
              </a:rPr>
              <a:t>@FadelMegahed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3"/>
              </a:rPr>
              <a:t>fmegahed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4"/>
              </a:rPr>
              <a:t>fmegahed@miamioh.edu</a:t>
            </a:r>
            <a:endParaRPr sz="1850">
              <a:latin typeface="Arial"/>
              <a:cs typeface="Arial"/>
            </a:endParaRPr>
          </a:p>
          <a:p>
            <a:pPr marL="243840">
              <a:lnSpc>
                <a:spcPct val="100000"/>
              </a:lnSpc>
              <a:spcBef>
                <a:spcPts val="105"/>
              </a:spcBef>
            </a:pP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5"/>
              </a:rPr>
              <a:t>Automated Scheduler </a:t>
            </a:r>
            <a:r>
              <a:rPr dirty="0" sz="1850" spc="5">
                <a:solidFill>
                  <a:srgbClr val="83D5D3"/>
                </a:solidFill>
                <a:latin typeface="Arial"/>
                <a:cs typeface="Arial"/>
                <a:hlinkClick r:id="rId5"/>
              </a:rPr>
              <a:t>for Office</a:t>
            </a:r>
            <a:r>
              <a:rPr dirty="0" sz="1850" spc="-20">
                <a:solidFill>
                  <a:srgbClr val="83D5D3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5"/>
              </a:rPr>
              <a:t>Hours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Fall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4537212"/>
            <a:ext cx="238124" cy="193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400" y="4804320"/>
            <a:ext cx="230683" cy="225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29" y="5095881"/>
            <a:ext cx="237909" cy="2378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24888" y="5381624"/>
            <a:ext cx="165083" cy="2381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837452"/>
            <a:ext cx="450215" cy="103251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335"/>
              </a:spcBef>
            </a:pPr>
            <a:r>
              <a:rPr dirty="0" sz="3350" spc="-10">
                <a:solidFill>
                  <a:srgbClr val="C2132D"/>
                </a:solidFill>
                <a:latin typeface="Roboto Condensed"/>
                <a:cs typeface="Roboto Condensed"/>
              </a:rPr>
              <a:t>to  </a:t>
            </a: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1d</a:t>
            </a:r>
            <a:endParaRPr sz="335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72867" y="1987550"/>
            <a:ext cx="16173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with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[[]]</a:t>
            </a:r>
            <a:r>
              <a:rPr dirty="0" sz="1700" spc="-66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or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$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3275" y="2543175"/>
            <a:ext cx="7267575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fsb_tbl[[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"count"</a:t>
            </a:r>
            <a:r>
              <a:rPr dirty="0" sz="1350" spc="10">
                <a:latin typeface="Courier New"/>
                <a:cs typeface="Courier New"/>
              </a:rPr>
              <a:t>]]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column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name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43275" y="3190874"/>
            <a:ext cx="7267575" cy="40957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 18 19 14 25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22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3275" y="3829050"/>
            <a:ext cx="7267575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latin typeface="Courier New"/>
                <a:cs typeface="Courier New"/>
              </a:rPr>
              <a:t>fsb_tbl[[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2</a:t>
            </a:r>
            <a:r>
              <a:rPr dirty="0" sz="1350" spc="10">
                <a:latin typeface="Courier New"/>
                <a:cs typeface="Courier New"/>
              </a:rPr>
              <a:t>]]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column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position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43275" y="4476750"/>
            <a:ext cx="7267575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 18 19 14 25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22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43275" y="5124450"/>
            <a:ext cx="7267575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fsb_tbl$count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column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name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43275" y="5772149"/>
            <a:ext cx="7267575" cy="39560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 18 19 14 25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22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386016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Subsetting</a:t>
            </a:r>
            <a:r>
              <a:rPr dirty="0" spc="-140"/>
              <a:t> </a:t>
            </a:r>
            <a:r>
              <a:rPr dirty="0" spc="10"/>
              <a:t>Tibbles</a:t>
            </a:r>
          </a:p>
        </p:txBody>
      </p:sp>
      <p:sp>
        <p:nvSpPr>
          <p:cNvPr id="11" name="object 11"/>
          <p:cNvSpPr/>
          <p:nvPr/>
        </p:nvSpPr>
        <p:spPr>
          <a:xfrm>
            <a:off x="914400" y="6176962"/>
            <a:ext cx="2752725" cy="0"/>
          </a:xfrm>
          <a:custGeom>
            <a:avLst/>
            <a:gdLst/>
            <a:ahLst/>
            <a:cxnLst/>
            <a:rect l="l" t="t" r="r" b="b"/>
            <a:pathLst>
              <a:path w="2752725" h="0">
                <a:moveTo>
                  <a:pt x="0" y="0"/>
                </a:moveTo>
                <a:lnTo>
                  <a:pt x="275272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14400" y="6186487"/>
            <a:ext cx="2752725" cy="0"/>
          </a:xfrm>
          <a:custGeom>
            <a:avLst/>
            <a:gdLst/>
            <a:ahLst/>
            <a:cxnLst/>
            <a:rect l="l" t="t" r="r" b="b"/>
            <a:pathLst>
              <a:path w="2752725" h="0">
                <a:moveTo>
                  <a:pt x="0" y="0"/>
                </a:moveTo>
                <a:lnTo>
                  <a:pt x="275272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576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144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10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01700" y="6274743"/>
            <a:ext cx="2778760" cy="15684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Earo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Wang's 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STAT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220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Slides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8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837452"/>
            <a:ext cx="1470025" cy="103251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335"/>
              </a:spcBef>
            </a:pPr>
            <a:r>
              <a:rPr dirty="0" sz="3350">
                <a:solidFill>
                  <a:srgbClr val="C2132D"/>
                </a:solidFill>
                <a:latin typeface="Roboto Condensed"/>
                <a:cs typeface="Roboto Condensed"/>
              </a:rPr>
              <a:t>by  </a:t>
            </a: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co</a:t>
            </a:r>
            <a:r>
              <a:rPr dirty="0" sz="3350" spc="5">
                <a:solidFill>
                  <a:srgbClr val="C2132D"/>
                </a:solidFill>
                <a:latin typeface="Roboto Condensed"/>
                <a:cs typeface="Roboto Condensed"/>
              </a:rPr>
              <a:t>l</a:t>
            </a: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u</a:t>
            </a:r>
            <a:r>
              <a:rPr dirty="0" sz="3350" spc="20">
                <a:solidFill>
                  <a:srgbClr val="C2132D"/>
                </a:solidFill>
                <a:latin typeface="Roboto Condensed"/>
                <a:cs typeface="Roboto Condensed"/>
              </a:rPr>
              <a:t>m</a:t>
            </a: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ns</a:t>
            </a:r>
            <a:endParaRPr sz="335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43275" y="3419475"/>
            <a:ext cx="3267075" cy="1809750"/>
          </a:xfrm>
          <a:custGeom>
            <a:avLst/>
            <a:gdLst/>
            <a:ahLst/>
            <a:cxnLst/>
            <a:rect l="l" t="t" r="r" b="b"/>
            <a:pathLst>
              <a:path w="3267075" h="1809750">
                <a:moveTo>
                  <a:pt x="0" y="0"/>
                </a:moveTo>
                <a:lnTo>
                  <a:pt x="3267074" y="0"/>
                </a:lnTo>
                <a:lnTo>
                  <a:pt x="3267074" y="1809749"/>
                </a:lnTo>
                <a:lnTo>
                  <a:pt x="0" y="1809749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43275" y="2771775"/>
            <a:ext cx="3267075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fsb_tbl[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"count"</a:t>
            </a:r>
            <a:r>
              <a:rPr dirty="0" sz="1350" spc="10">
                <a:latin typeface="Courier New"/>
                <a:cs typeface="Courier New"/>
              </a:rPr>
              <a:t>]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4308" y="3490213"/>
            <a:ext cx="2110740" cy="63436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00"/>
              </a:spcBef>
              <a:tabLst>
                <a:tab pos="53340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# A tibble: 5 ×</a:t>
            </a:r>
            <a:r>
              <a:rPr dirty="0" sz="1350" spc="-8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1  ##	count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525"/>
              </a:lnSpc>
              <a:tabLst>
                <a:tab pos="53340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&lt;int&gt;</a:t>
            </a:r>
            <a:endParaRPr sz="135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415258" y="4105768"/>
          <a:ext cx="1106170" cy="1018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7225"/>
                <a:gridCol w="448944"/>
              </a:tblGrid>
              <a:tr h="209205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r>
                        <a:rPr dirty="0" sz="1350" spc="-2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18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0024">
                <a:tc>
                  <a:txBody>
                    <a:bodyPr/>
                    <a:lstStyle/>
                    <a:p>
                      <a:pPr marL="3175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r>
                        <a:rPr dirty="0" sz="1350" spc="-2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19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0024">
                <a:tc>
                  <a:txBody>
                    <a:bodyPr/>
                    <a:lstStyle/>
                    <a:p>
                      <a:pPr marL="3175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r>
                        <a:rPr dirty="0" sz="1350" spc="-2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14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0024">
                <a:tc>
                  <a:txBody>
                    <a:bodyPr/>
                    <a:lstStyle/>
                    <a:p>
                      <a:pPr marL="3175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r>
                        <a:rPr dirty="0" sz="1350" spc="-2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25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9205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r>
                        <a:rPr dirty="0" sz="1350" spc="-2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22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7334250" y="3190874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439399" y="3190874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67587" y="3206749"/>
            <a:ext cx="322262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3123565" algn="l"/>
              </a:tabLst>
            </a:pP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</a:t>
            </a: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	</a:t>
            </a: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</a:t>
            </a:r>
            <a:endParaRPr sz="650">
              <a:latin typeface="Segoe Fluent Icons"/>
              <a:cs typeface="Segoe Fluent Ico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05700" y="3190874"/>
            <a:ext cx="2933700" cy="142875"/>
          </a:xfrm>
          <a:custGeom>
            <a:avLst/>
            <a:gdLst/>
            <a:ahLst/>
            <a:cxnLst/>
            <a:rect l="l" t="t" r="r" b="b"/>
            <a:pathLst>
              <a:path w="2933700" h="142875">
                <a:moveTo>
                  <a:pt x="0" y="0"/>
                </a:moveTo>
                <a:lnTo>
                  <a:pt x="2933699" y="0"/>
                </a:lnTo>
                <a:lnTo>
                  <a:pt x="293369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05700" y="3219449"/>
            <a:ext cx="2047875" cy="85725"/>
          </a:xfrm>
          <a:custGeom>
            <a:avLst/>
            <a:gdLst/>
            <a:ahLst/>
            <a:cxnLst/>
            <a:rect l="l" t="t" r="r" b="b"/>
            <a:pathLst>
              <a:path w="2047875" h="85725">
                <a:moveTo>
                  <a:pt x="2010696" y="85724"/>
                </a:moveTo>
                <a:lnTo>
                  <a:pt x="37178" y="85724"/>
                </a:lnTo>
                <a:lnTo>
                  <a:pt x="31710" y="84637"/>
                </a:lnTo>
                <a:lnTo>
                  <a:pt x="1087" y="54013"/>
                </a:lnTo>
                <a:lnTo>
                  <a:pt x="0" y="48546"/>
                </a:lnTo>
                <a:lnTo>
                  <a:pt x="0" y="37178"/>
                </a:lnTo>
                <a:lnTo>
                  <a:pt x="21208" y="5437"/>
                </a:lnTo>
                <a:lnTo>
                  <a:pt x="37178" y="0"/>
                </a:lnTo>
                <a:lnTo>
                  <a:pt x="2010696" y="0"/>
                </a:lnTo>
                <a:lnTo>
                  <a:pt x="2042436" y="21208"/>
                </a:lnTo>
                <a:lnTo>
                  <a:pt x="2047874" y="37178"/>
                </a:lnTo>
                <a:lnTo>
                  <a:pt x="2047874" y="48546"/>
                </a:lnTo>
                <a:lnTo>
                  <a:pt x="2026666" y="80287"/>
                </a:lnTo>
                <a:lnTo>
                  <a:pt x="2010696" y="85724"/>
                </a:lnTo>
                <a:close/>
              </a:path>
            </a:pathLst>
          </a:custGeom>
          <a:solidFill>
            <a:srgbClr val="8B8B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34250" y="3562350"/>
            <a:ext cx="3276600" cy="1809750"/>
          </a:xfrm>
          <a:custGeom>
            <a:avLst/>
            <a:gdLst/>
            <a:ahLst/>
            <a:cxnLst/>
            <a:rect l="l" t="t" r="r" b="b"/>
            <a:pathLst>
              <a:path w="3276600" h="1809750">
                <a:moveTo>
                  <a:pt x="0" y="0"/>
                </a:moveTo>
                <a:lnTo>
                  <a:pt x="3276599" y="0"/>
                </a:lnTo>
                <a:lnTo>
                  <a:pt x="3276599" y="1809749"/>
                </a:lnTo>
                <a:lnTo>
                  <a:pt x="0" y="1809749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334250" y="2771774"/>
            <a:ext cx="327660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12395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fsb_tbl[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2</a:t>
            </a:r>
            <a:r>
              <a:rPr dirty="0" sz="1350" spc="10">
                <a:latin typeface="Courier New"/>
                <a:cs typeface="Courier New"/>
              </a:rPr>
              <a:t>]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for data.frames</a:t>
            </a:r>
            <a:r>
              <a:rPr dirty="0" sz="1350" spc="-7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-</a:t>
            </a:r>
            <a:endParaRPr sz="1350">
              <a:latin typeface="Courier New"/>
              <a:cs typeface="Courier New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415162" y="3648568"/>
          <a:ext cx="2148840" cy="818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100"/>
                <a:gridCol w="1459230"/>
                <a:gridCol w="396239"/>
              </a:tblGrid>
              <a:tr h="209205">
                <a:tc>
                  <a:txBody>
                    <a:bodyPr/>
                    <a:lstStyle/>
                    <a:p>
                      <a:pPr algn="ctr" marR="1270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260350" indent="-208915">
                        <a:lnSpc>
                          <a:spcPts val="1545"/>
                        </a:lnSpc>
                        <a:buChar char="❖"/>
                        <a:tabLst>
                          <a:tab pos="260985" algn="l"/>
                        </a:tabLst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A tibble:</a:t>
                      </a:r>
                      <a:r>
                        <a:rPr dirty="0" sz="1350" spc="-6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-17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×</a:t>
                      </a:r>
                      <a:r>
                        <a:rPr dirty="0" sz="1350" spc="-7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0024">
                <a:tc>
                  <a:txBody>
                    <a:bodyPr/>
                    <a:lstStyle/>
                    <a:p>
                      <a:pPr algn="ctr" marR="1270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count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0024">
                <a:tc>
                  <a:txBody>
                    <a:bodyPr/>
                    <a:lstStyle/>
                    <a:p>
                      <a:pPr algn="ctr" marR="1270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&lt;int&gt;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9205">
                <a:tc>
                  <a:txBody>
                    <a:bodyPr/>
                    <a:lstStyle/>
                    <a:p>
                      <a:pPr algn="ctr" marR="1270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  <a:tabLst>
                          <a:tab pos="572770" algn="l"/>
                        </a:tabLst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1	18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7415162" y="4448668"/>
          <a:ext cx="1106170" cy="818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100"/>
                <a:gridCol w="364490"/>
                <a:gridCol w="448309"/>
              </a:tblGrid>
              <a:tr h="209205">
                <a:tc>
                  <a:txBody>
                    <a:bodyPr/>
                    <a:lstStyle/>
                    <a:p>
                      <a:pPr algn="ctr" marR="1270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19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0024">
                <a:tc>
                  <a:txBody>
                    <a:bodyPr/>
                    <a:lstStyle/>
                    <a:p>
                      <a:pPr algn="ctr" marR="1270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14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0024">
                <a:tc>
                  <a:txBody>
                    <a:bodyPr/>
                    <a:lstStyle/>
                    <a:p>
                      <a:pPr algn="ctr" marR="1270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25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9205">
                <a:tc>
                  <a:txBody>
                    <a:bodyPr/>
                    <a:lstStyle/>
                    <a:p>
                      <a:pPr algn="ctr" marR="1270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22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3572867" y="1987550"/>
            <a:ext cx="21386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with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[]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or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[,</a:t>
            </a:r>
            <a:r>
              <a:rPr dirty="0" sz="1700" spc="-66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col]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386016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Subsetting</a:t>
            </a:r>
            <a:r>
              <a:rPr dirty="0" spc="-140"/>
              <a:t> </a:t>
            </a:r>
            <a:r>
              <a:rPr dirty="0" spc="10"/>
              <a:t>Tibbles</a:t>
            </a:r>
          </a:p>
        </p:txBody>
      </p:sp>
      <p:sp>
        <p:nvSpPr>
          <p:cNvPr id="18" name="object 18"/>
          <p:cNvSpPr/>
          <p:nvPr/>
        </p:nvSpPr>
        <p:spPr>
          <a:xfrm>
            <a:off x="914400" y="6176962"/>
            <a:ext cx="2752725" cy="0"/>
          </a:xfrm>
          <a:custGeom>
            <a:avLst/>
            <a:gdLst/>
            <a:ahLst/>
            <a:cxnLst/>
            <a:rect l="l" t="t" r="r" b="b"/>
            <a:pathLst>
              <a:path w="2752725" h="0">
                <a:moveTo>
                  <a:pt x="0" y="0"/>
                </a:moveTo>
                <a:lnTo>
                  <a:pt x="275272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4400" y="6186487"/>
            <a:ext cx="2752725" cy="0"/>
          </a:xfrm>
          <a:custGeom>
            <a:avLst/>
            <a:gdLst/>
            <a:ahLst/>
            <a:cxnLst/>
            <a:rect l="l" t="t" r="r" b="b"/>
            <a:pathLst>
              <a:path w="2752725" h="0">
                <a:moveTo>
                  <a:pt x="0" y="0"/>
                </a:moveTo>
                <a:lnTo>
                  <a:pt x="275272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6576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144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10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01700" y="6274743"/>
            <a:ext cx="2778760" cy="15684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Earo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Wang's 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STAT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220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Slides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8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837452"/>
            <a:ext cx="1327150" cy="537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350">
                <a:solidFill>
                  <a:srgbClr val="C2132D"/>
                </a:solidFill>
                <a:latin typeface="Roboto Condensed"/>
                <a:cs typeface="Roboto Condensed"/>
              </a:rPr>
              <a:t>by</a:t>
            </a:r>
            <a:r>
              <a:rPr dirty="0" sz="3350" spc="-70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3350">
                <a:solidFill>
                  <a:srgbClr val="C2132D"/>
                </a:solidFill>
                <a:latin typeface="Roboto Condensed"/>
                <a:cs typeface="Roboto Condensed"/>
              </a:rPr>
              <a:t>rows</a:t>
            </a:r>
            <a:endParaRPr sz="335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43275" y="4629150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63912" y="4645025"/>
            <a:ext cx="11112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</a:t>
            </a:r>
            <a:endParaRPr sz="650">
              <a:latin typeface="Segoe Fluent Icons"/>
              <a:cs typeface="Segoe Fluent Ico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38899" y="4629150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478587" y="4645025"/>
            <a:ext cx="11112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</a:t>
            </a:r>
            <a:endParaRPr sz="650">
              <a:latin typeface="Segoe Fluent Icons"/>
              <a:cs typeface="Segoe Fluent Ico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14725" y="4629150"/>
            <a:ext cx="2924175" cy="142875"/>
          </a:xfrm>
          <a:custGeom>
            <a:avLst/>
            <a:gdLst/>
            <a:ahLst/>
            <a:cxnLst/>
            <a:rect l="l" t="t" r="r" b="b"/>
            <a:pathLst>
              <a:path w="2924175" h="142875">
                <a:moveTo>
                  <a:pt x="0" y="0"/>
                </a:moveTo>
                <a:lnTo>
                  <a:pt x="2924174" y="0"/>
                </a:lnTo>
                <a:lnTo>
                  <a:pt x="2924174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14725" y="4657725"/>
            <a:ext cx="2781300" cy="85725"/>
          </a:xfrm>
          <a:custGeom>
            <a:avLst/>
            <a:gdLst/>
            <a:ahLst/>
            <a:cxnLst/>
            <a:rect l="l" t="t" r="r" b="b"/>
            <a:pathLst>
              <a:path w="2781300" h="85725">
                <a:moveTo>
                  <a:pt x="2744121" y="85724"/>
                </a:moveTo>
                <a:lnTo>
                  <a:pt x="37178" y="85724"/>
                </a:lnTo>
                <a:lnTo>
                  <a:pt x="31710" y="84637"/>
                </a:lnTo>
                <a:lnTo>
                  <a:pt x="1087" y="54013"/>
                </a:lnTo>
                <a:lnTo>
                  <a:pt x="0" y="48546"/>
                </a:lnTo>
                <a:lnTo>
                  <a:pt x="0" y="37178"/>
                </a:lnTo>
                <a:lnTo>
                  <a:pt x="21208" y="5437"/>
                </a:lnTo>
                <a:lnTo>
                  <a:pt x="37178" y="0"/>
                </a:lnTo>
                <a:lnTo>
                  <a:pt x="2744121" y="0"/>
                </a:lnTo>
                <a:lnTo>
                  <a:pt x="2775861" y="21208"/>
                </a:lnTo>
                <a:lnTo>
                  <a:pt x="2781299" y="37178"/>
                </a:lnTo>
                <a:lnTo>
                  <a:pt x="2781299" y="48546"/>
                </a:lnTo>
                <a:lnTo>
                  <a:pt x="2760091" y="80286"/>
                </a:lnTo>
                <a:lnTo>
                  <a:pt x="2744121" y="85724"/>
                </a:lnTo>
                <a:close/>
              </a:path>
            </a:pathLst>
          </a:custGeom>
          <a:solidFill>
            <a:srgbClr val="8B8B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43275" y="3419475"/>
            <a:ext cx="3267075" cy="1209675"/>
          </a:xfrm>
          <a:custGeom>
            <a:avLst/>
            <a:gdLst/>
            <a:ahLst/>
            <a:cxnLst/>
            <a:rect l="l" t="t" r="r" b="b"/>
            <a:pathLst>
              <a:path w="3267075" h="1209675">
                <a:moveTo>
                  <a:pt x="3267074" y="1209674"/>
                </a:moveTo>
                <a:lnTo>
                  <a:pt x="0" y="1209674"/>
                </a:lnTo>
                <a:lnTo>
                  <a:pt x="0" y="0"/>
                </a:lnTo>
                <a:lnTo>
                  <a:pt x="3267074" y="0"/>
                </a:lnTo>
                <a:lnTo>
                  <a:pt x="3267074" y="1209674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343275" y="2771775"/>
            <a:ext cx="3267075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fsb_tbl[c(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3</a:t>
            </a:r>
            <a:r>
              <a:rPr dirty="0" sz="1350" spc="10">
                <a:latin typeface="Courier New"/>
                <a:cs typeface="Courier New"/>
              </a:rPr>
              <a:t>),</a:t>
            </a:r>
            <a:r>
              <a:rPr dirty="0" sz="1350" spc="-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]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34308" y="3490213"/>
            <a:ext cx="3152775" cy="434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ts val="1595"/>
              </a:lnSpc>
              <a:spcBef>
                <a:spcPts val="114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# A tibble: 2 ×</a:t>
            </a:r>
            <a:r>
              <a:rPr dirty="0" sz="1350" spc="-2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3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595"/>
              </a:lnSpc>
              <a:tabLst>
                <a:tab pos="53340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department count</a:t>
            </a:r>
            <a:r>
              <a:rPr dirty="0" sz="1350" spc="-7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percenta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34308" y="3890263"/>
            <a:ext cx="1068070" cy="63436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00"/>
              </a:spcBef>
              <a:tabLst>
                <a:tab pos="53340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	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&lt;chr&gt; 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1</a:t>
            </a:r>
            <a:r>
              <a:rPr dirty="0" sz="1350" spc="-4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ACC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525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2</a:t>
            </a:r>
            <a:r>
              <a:rPr dirty="0" sz="1350" spc="-9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FIN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02173" y="3890263"/>
            <a:ext cx="546735" cy="6343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r" marR="5080">
              <a:lnSpc>
                <a:spcPts val="1595"/>
              </a:lnSpc>
              <a:spcBef>
                <a:spcPts val="114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&lt;int&gt;</a:t>
            </a:r>
            <a:endParaRPr sz="1350">
              <a:latin typeface="Courier New"/>
              <a:cs typeface="Courier New"/>
            </a:endParaRPr>
          </a:p>
          <a:p>
            <a:pPr algn="r" marR="5080">
              <a:lnSpc>
                <a:spcPts val="1575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18</a:t>
            </a:r>
            <a:endParaRPr sz="1350">
              <a:latin typeface="Courier New"/>
              <a:cs typeface="Courier New"/>
            </a:endParaRPr>
          </a:p>
          <a:p>
            <a:pPr algn="r" marR="5080">
              <a:lnSpc>
                <a:spcPts val="1595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14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48831" y="3890263"/>
            <a:ext cx="338455" cy="63436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00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&lt;db  0.1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525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0.1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34250" y="4829175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354887" y="4845050"/>
            <a:ext cx="11112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</a:t>
            </a:r>
            <a:endParaRPr sz="650">
              <a:latin typeface="Segoe Fluent Icons"/>
              <a:cs typeface="Segoe Fluent Ico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39399" y="4829175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0479086" y="4845050"/>
            <a:ext cx="11112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</a:t>
            </a:r>
            <a:endParaRPr sz="650">
              <a:latin typeface="Segoe Fluent Icons"/>
              <a:cs typeface="Segoe Fluent Ico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05700" y="4829175"/>
            <a:ext cx="2933700" cy="142875"/>
          </a:xfrm>
          <a:custGeom>
            <a:avLst/>
            <a:gdLst/>
            <a:ahLst/>
            <a:cxnLst/>
            <a:rect l="l" t="t" r="r" b="b"/>
            <a:pathLst>
              <a:path w="2933700" h="142875">
                <a:moveTo>
                  <a:pt x="0" y="0"/>
                </a:moveTo>
                <a:lnTo>
                  <a:pt x="2933699" y="0"/>
                </a:lnTo>
                <a:lnTo>
                  <a:pt x="293369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05700" y="4857750"/>
            <a:ext cx="2790825" cy="85725"/>
          </a:xfrm>
          <a:custGeom>
            <a:avLst/>
            <a:gdLst/>
            <a:ahLst/>
            <a:cxnLst/>
            <a:rect l="l" t="t" r="r" b="b"/>
            <a:pathLst>
              <a:path w="2790825" h="85725">
                <a:moveTo>
                  <a:pt x="2753646" y="85724"/>
                </a:moveTo>
                <a:lnTo>
                  <a:pt x="37178" y="85724"/>
                </a:lnTo>
                <a:lnTo>
                  <a:pt x="31710" y="84637"/>
                </a:lnTo>
                <a:lnTo>
                  <a:pt x="1087" y="54013"/>
                </a:lnTo>
                <a:lnTo>
                  <a:pt x="0" y="48546"/>
                </a:lnTo>
                <a:lnTo>
                  <a:pt x="0" y="37178"/>
                </a:lnTo>
                <a:lnTo>
                  <a:pt x="21208" y="5437"/>
                </a:lnTo>
                <a:lnTo>
                  <a:pt x="37178" y="0"/>
                </a:lnTo>
                <a:lnTo>
                  <a:pt x="2753646" y="0"/>
                </a:lnTo>
                <a:lnTo>
                  <a:pt x="2785386" y="21208"/>
                </a:lnTo>
                <a:lnTo>
                  <a:pt x="2790824" y="37178"/>
                </a:lnTo>
                <a:lnTo>
                  <a:pt x="2790824" y="48546"/>
                </a:lnTo>
                <a:lnTo>
                  <a:pt x="2769616" y="80286"/>
                </a:lnTo>
                <a:lnTo>
                  <a:pt x="2753646" y="85724"/>
                </a:lnTo>
                <a:close/>
              </a:path>
            </a:pathLst>
          </a:custGeom>
          <a:solidFill>
            <a:srgbClr val="8B8B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34250" y="3419475"/>
            <a:ext cx="3276600" cy="1409700"/>
          </a:xfrm>
          <a:custGeom>
            <a:avLst/>
            <a:gdLst/>
            <a:ahLst/>
            <a:cxnLst/>
            <a:rect l="l" t="t" r="r" b="b"/>
            <a:pathLst>
              <a:path w="3276600" h="1409700">
                <a:moveTo>
                  <a:pt x="3276599" y="1409699"/>
                </a:moveTo>
                <a:lnTo>
                  <a:pt x="0" y="1409699"/>
                </a:lnTo>
                <a:lnTo>
                  <a:pt x="0" y="0"/>
                </a:lnTo>
                <a:lnTo>
                  <a:pt x="3276599" y="0"/>
                </a:lnTo>
                <a:lnTo>
                  <a:pt x="3276599" y="14096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334250" y="2771775"/>
            <a:ext cx="327660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12395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fsb_tbl[-c(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2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4</a:t>
            </a:r>
            <a:r>
              <a:rPr dirty="0" sz="1350" spc="10">
                <a:latin typeface="Courier New"/>
                <a:cs typeface="Courier New"/>
              </a:rPr>
              <a:t>),</a:t>
            </a:r>
            <a:r>
              <a:rPr dirty="0" sz="1350" spc="-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]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34212" y="3490213"/>
            <a:ext cx="3152775" cy="434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ts val="1595"/>
              </a:lnSpc>
              <a:spcBef>
                <a:spcPts val="114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# A tibble: 3 ×</a:t>
            </a:r>
            <a:r>
              <a:rPr dirty="0" sz="1350" spc="-2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3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595"/>
              </a:lnSpc>
              <a:tabLst>
                <a:tab pos="53340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department count</a:t>
            </a:r>
            <a:r>
              <a:rPr dirty="0" sz="1350" spc="-7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percenta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34212" y="3890263"/>
            <a:ext cx="1068070" cy="83439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00"/>
              </a:spcBef>
              <a:tabLst>
                <a:tab pos="53340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	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&lt;chr&gt; 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1</a:t>
            </a:r>
            <a:r>
              <a:rPr dirty="0" sz="1350" spc="-4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ACC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500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2</a:t>
            </a:r>
            <a:r>
              <a:rPr dirty="0" sz="1350" spc="-9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FIN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595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3</a:t>
            </a:r>
            <a:r>
              <a:rPr dirty="0" sz="1350" spc="-5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MGMT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02078" y="3890263"/>
            <a:ext cx="546735" cy="83439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r" marR="5080">
              <a:lnSpc>
                <a:spcPts val="1595"/>
              </a:lnSpc>
              <a:spcBef>
                <a:spcPts val="114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&lt;int&gt;</a:t>
            </a:r>
            <a:endParaRPr sz="1350">
              <a:latin typeface="Courier New"/>
              <a:cs typeface="Courier New"/>
            </a:endParaRPr>
          </a:p>
          <a:p>
            <a:pPr algn="r" marR="5080">
              <a:lnSpc>
                <a:spcPts val="1575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18</a:t>
            </a:r>
            <a:endParaRPr sz="1350">
              <a:latin typeface="Courier New"/>
              <a:cs typeface="Courier New"/>
            </a:endParaRPr>
          </a:p>
          <a:p>
            <a:pPr algn="r" marR="5080">
              <a:lnSpc>
                <a:spcPts val="1575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14</a:t>
            </a:r>
            <a:endParaRPr sz="1350">
              <a:latin typeface="Courier New"/>
              <a:cs typeface="Courier New"/>
            </a:endParaRPr>
          </a:p>
          <a:p>
            <a:pPr algn="r" marR="5080">
              <a:lnSpc>
                <a:spcPts val="1595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22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48735" y="3890263"/>
            <a:ext cx="338455" cy="83439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00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&lt;db  0.1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500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0.1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595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0.2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72867" y="1987550"/>
            <a:ext cx="1556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with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[row,</a:t>
            </a:r>
            <a:r>
              <a:rPr dirty="0" sz="1700" spc="-8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]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386016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Subsetting</a:t>
            </a:r>
            <a:r>
              <a:rPr dirty="0" spc="-140"/>
              <a:t> </a:t>
            </a:r>
            <a:r>
              <a:rPr dirty="0" spc="10"/>
              <a:t>Tibbles</a:t>
            </a:r>
          </a:p>
        </p:txBody>
      </p:sp>
      <p:sp>
        <p:nvSpPr>
          <p:cNvPr id="29" name="object 29"/>
          <p:cNvSpPr/>
          <p:nvPr/>
        </p:nvSpPr>
        <p:spPr>
          <a:xfrm>
            <a:off x="914400" y="6176962"/>
            <a:ext cx="2752725" cy="0"/>
          </a:xfrm>
          <a:custGeom>
            <a:avLst/>
            <a:gdLst/>
            <a:ahLst/>
            <a:cxnLst/>
            <a:rect l="l" t="t" r="r" b="b"/>
            <a:pathLst>
              <a:path w="2752725" h="0">
                <a:moveTo>
                  <a:pt x="0" y="0"/>
                </a:moveTo>
                <a:lnTo>
                  <a:pt x="275272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14400" y="6186487"/>
            <a:ext cx="2752725" cy="0"/>
          </a:xfrm>
          <a:custGeom>
            <a:avLst/>
            <a:gdLst/>
            <a:ahLst/>
            <a:cxnLst/>
            <a:rect l="l" t="t" r="r" b="b"/>
            <a:pathLst>
              <a:path w="2752725" h="0">
                <a:moveTo>
                  <a:pt x="0" y="0"/>
                </a:moveTo>
                <a:lnTo>
                  <a:pt x="275272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6576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144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10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01700" y="6274743"/>
            <a:ext cx="2778760" cy="15684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Earo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Wang's 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STAT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220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Slides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8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837452"/>
            <a:ext cx="1470025" cy="202311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633730">
              <a:lnSpc>
                <a:spcPts val="3900"/>
              </a:lnSpc>
              <a:spcBef>
                <a:spcPts val="335"/>
              </a:spcBef>
            </a:pPr>
            <a:r>
              <a:rPr dirty="0" sz="3350">
                <a:solidFill>
                  <a:srgbClr val="C2132D"/>
                </a:solidFill>
                <a:latin typeface="Roboto Condensed"/>
                <a:cs typeface="Roboto Condensed"/>
              </a:rPr>
              <a:t>by  </a:t>
            </a:r>
            <a:r>
              <a:rPr dirty="0" sz="3350" spc="-30">
                <a:solidFill>
                  <a:srgbClr val="C2132D"/>
                </a:solidFill>
                <a:latin typeface="Roboto Condensed"/>
                <a:cs typeface="Roboto Condensed"/>
              </a:rPr>
              <a:t>r</a:t>
            </a: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ow</a:t>
            </a:r>
            <a:r>
              <a:rPr dirty="0" sz="3350" spc="5">
                <a:solidFill>
                  <a:srgbClr val="C2132D"/>
                </a:solidFill>
                <a:latin typeface="Roboto Condensed"/>
                <a:cs typeface="Roboto Condensed"/>
              </a:rPr>
              <a:t>s  </a:t>
            </a: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and</a:t>
            </a:r>
            <a:endParaRPr sz="3350">
              <a:latin typeface="Roboto Condensed"/>
              <a:cs typeface="Roboto Condensed"/>
            </a:endParaRPr>
          </a:p>
          <a:p>
            <a:pPr marL="12700">
              <a:lnSpc>
                <a:spcPts val="3790"/>
              </a:lnSpc>
            </a:pP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co</a:t>
            </a:r>
            <a:r>
              <a:rPr dirty="0" sz="3350" spc="5">
                <a:solidFill>
                  <a:srgbClr val="C2132D"/>
                </a:solidFill>
                <a:latin typeface="Roboto Condensed"/>
                <a:cs typeface="Roboto Condensed"/>
              </a:rPr>
              <a:t>l</a:t>
            </a: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u</a:t>
            </a:r>
            <a:r>
              <a:rPr dirty="0" sz="3350" spc="20">
                <a:solidFill>
                  <a:srgbClr val="C2132D"/>
                </a:solidFill>
                <a:latin typeface="Roboto Condensed"/>
                <a:cs typeface="Roboto Condensed"/>
              </a:rPr>
              <a:t>m</a:t>
            </a: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ns</a:t>
            </a:r>
            <a:endParaRPr sz="335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72867" y="1987550"/>
            <a:ext cx="19475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with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[row,</a:t>
            </a:r>
            <a:r>
              <a:rPr dirty="0" sz="1700" spc="-8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col]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386016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Subsetting</a:t>
            </a:r>
            <a:r>
              <a:rPr dirty="0" spc="-140"/>
              <a:t> </a:t>
            </a:r>
            <a:r>
              <a:rPr dirty="0" spc="10"/>
              <a:t>Tibbles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415258" y="4477243"/>
          <a:ext cx="2252980" cy="618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7225"/>
                <a:gridCol w="729615"/>
                <a:gridCol w="865505"/>
              </a:tblGrid>
              <a:tr h="209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00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9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343275" y="2543175"/>
          <a:ext cx="7267575" cy="2657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78810"/>
                <a:gridCol w="1563369"/>
                <a:gridCol w="2524760"/>
              </a:tblGrid>
              <a:tr h="486268">
                <a:tc gridSpan="3">
                  <a:txBody>
                    <a:bodyPr/>
                    <a:lstStyle/>
                    <a:p>
                      <a:pPr marL="103505">
                        <a:lnSpc>
                          <a:spcPts val="1600"/>
                        </a:lnSpc>
                        <a:spcBef>
                          <a:spcPts val="675"/>
                        </a:spcBef>
                      </a:pPr>
                      <a:r>
                        <a:rPr dirty="0" sz="1350" spc="10">
                          <a:latin typeface="Courier New"/>
                          <a:cs typeface="Courier New"/>
                        </a:rPr>
                        <a:t>fsb_tbl[</a:t>
                      </a:r>
                      <a:r>
                        <a:rPr dirty="0" sz="1350" spc="10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:</a:t>
                      </a:r>
                      <a:r>
                        <a:rPr dirty="0" sz="1350" spc="10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,</a:t>
                      </a:r>
                      <a:r>
                        <a:rPr dirty="0" sz="1350" spc="5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:</a:t>
                      </a:r>
                      <a:r>
                        <a:rPr dirty="0" sz="1350" spc="10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]</a:t>
                      </a:r>
                      <a:endParaRPr sz="1350">
                        <a:latin typeface="Courier New"/>
                        <a:cs typeface="Courier New"/>
                      </a:endParaRPr>
                    </a:p>
                    <a:p>
                      <a:pPr marL="103505">
                        <a:lnSpc>
                          <a:spcPts val="145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 ## fsb_tbl[-4, 2:3] # same as</a:t>
                      </a:r>
                      <a:r>
                        <a:rPr dirty="0" sz="1350" spc="-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above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5725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09205">
                <a:tc>
                  <a:txBody>
                    <a:bodyPr/>
                    <a:lstStyle/>
                    <a:p>
                      <a:pPr algn="r" marR="4445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 ## fsb_tbl[1:3,</a:t>
                      </a:r>
                      <a:r>
                        <a:rPr dirty="0" sz="1350" spc="-7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c("count".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"percentage")]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260350" indent="-208915">
                        <a:lnSpc>
                          <a:spcPts val="1545"/>
                        </a:lnSpc>
                        <a:buChar char="❖"/>
                        <a:tabLst>
                          <a:tab pos="260985" algn="l"/>
                        </a:tabLst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same</a:t>
                      </a: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result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323700">
                <a:tc>
                  <a:txBody>
                    <a:bodyPr/>
                    <a:lstStyle/>
                    <a:p>
                      <a:pPr algn="r" marR="4445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 ## fsb_tbl[c(rep(TRUE,</a:t>
                      </a:r>
                      <a:r>
                        <a:rPr dirty="0" sz="1350" spc="-7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3),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FALSE), 2:3]</a:t>
                      </a:r>
                      <a:r>
                        <a:rPr dirty="0" sz="1350" spc="-6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same as</a:t>
                      </a:r>
                      <a:r>
                        <a:rPr dirty="0" sz="1350" spc="-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above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285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704654">
                <a:tc>
                  <a:txBody>
                    <a:bodyPr/>
                    <a:lstStyle/>
                    <a:p>
                      <a:pPr marL="103505" marR="878205">
                        <a:lnSpc>
                          <a:spcPts val="1580"/>
                        </a:lnSpc>
                        <a:spcBef>
                          <a:spcPts val="760"/>
                        </a:spcBef>
                        <a:tabLst>
                          <a:tab pos="624840" algn="l"/>
                          <a:tab pos="1771014" algn="l"/>
                        </a:tabLst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 # A tibble: 3 × 2  ##	count</a:t>
                      </a:r>
                      <a:r>
                        <a:rPr dirty="0" sz="1350" spc="-8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percentage  </a:t>
                      </a: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&lt;int&gt;</a:t>
                      </a: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&lt;dbl&gt;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9652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705045">
                <a:tc gridSpan="3">
                  <a:txBody>
                    <a:bodyPr/>
                    <a:lstStyle/>
                    <a:p>
                      <a:pPr marL="103505">
                        <a:lnSpc>
                          <a:spcPts val="1450"/>
                        </a:lnSpc>
                        <a:tabLst>
                          <a:tab pos="937260" algn="l"/>
                          <a:tab pos="1771014" algn="l"/>
                        </a:tabLst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 1	18	0.184</a:t>
                      </a:r>
                      <a:endParaRPr sz="1350">
                        <a:latin typeface="Courier New"/>
                        <a:cs typeface="Courier New"/>
                      </a:endParaRPr>
                    </a:p>
                    <a:p>
                      <a:pPr marL="103505">
                        <a:lnSpc>
                          <a:spcPts val="1575"/>
                        </a:lnSpc>
                        <a:tabLst>
                          <a:tab pos="937260" algn="l"/>
                          <a:tab pos="1771014" algn="l"/>
                        </a:tabLst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 2	19	0.194</a:t>
                      </a:r>
                      <a:endParaRPr sz="1350">
                        <a:latin typeface="Courier New"/>
                        <a:cs typeface="Courier New"/>
                      </a:endParaRPr>
                    </a:p>
                    <a:p>
                      <a:pPr marL="103505">
                        <a:lnSpc>
                          <a:spcPts val="1600"/>
                        </a:lnSpc>
                        <a:tabLst>
                          <a:tab pos="937260" algn="l"/>
                          <a:tab pos="1771014" algn="l"/>
                        </a:tabLst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 3	14	0.143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914400" y="6176962"/>
            <a:ext cx="2752725" cy="0"/>
          </a:xfrm>
          <a:custGeom>
            <a:avLst/>
            <a:gdLst/>
            <a:ahLst/>
            <a:cxnLst/>
            <a:rect l="l" t="t" r="r" b="b"/>
            <a:pathLst>
              <a:path w="2752725" h="0">
                <a:moveTo>
                  <a:pt x="0" y="0"/>
                </a:moveTo>
                <a:lnTo>
                  <a:pt x="275272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6186487"/>
            <a:ext cx="2752725" cy="0"/>
          </a:xfrm>
          <a:custGeom>
            <a:avLst/>
            <a:gdLst/>
            <a:ahLst/>
            <a:cxnLst/>
            <a:rect l="l" t="t" r="r" b="b"/>
            <a:pathLst>
              <a:path w="2752725" h="0">
                <a:moveTo>
                  <a:pt x="0" y="0"/>
                </a:moveTo>
                <a:lnTo>
                  <a:pt x="275272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576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44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10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01700" y="6274743"/>
            <a:ext cx="2778760" cy="15684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Earo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Wang's 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STAT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220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Slides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8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386016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Subsetting</a:t>
            </a:r>
            <a:r>
              <a:rPr dirty="0" spc="-140"/>
              <a:t> </a:t>
            </a:r>
            <a:r>
              <a:rPr dirty="0" spc="10"/>
              <a:t>Tibbles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8754" y="1530350"/>
            <a:ext cx="4596765" cy="2042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Use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[[</a:t>
            </a:r>
            <a:r>
              <a:rPr dirty="0" sz="1700" spc="-59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extract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1d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vectors from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2d tibbles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Use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[</a:t>
            </a:r>
            <a:r>
              <a:rPr dirty="0" sz="1700" spc="-59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subset tibbles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new tibble</a:t>
            </a:r>
            <a:endParaRPr sz="1800">
              <a:latin typeface="Roboto"/>
              <a:cs typeface="Roboto"/>
            </a:endParaRPr>
          </a:p>
          <a:p>
            <a:pPr lvl="1" marL="527050" indent="-134620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527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numbers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(positive/negative)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as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indices</a:t>
            </a:r>
            <a:endParaRPr sz="1800">
              <a:latin typeface="Roboto"/>
              <a:cs typeface="Roboto"/>
            </a:endParaRPr>
          </a:p>
          <a:p>
            <a:pPr lvl="1" marL="527050" indent="-134620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527685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characters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(column names) as</a:t>
            </a:r>
            <a:r>
              <a:rPr dirty="0" sz="1800" spc="-7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indices</a:t>
            </a:r>
            <a:endParaRPr sz="1800">
              <a:latin typeface="Roboto"/>
              <a:cs typeface="Roboto"/>
            </a:endParaRPr>
          </a:p>
          <a:p>
            <a:pPr lvl="1" marL="527050" indent="-134620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527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logicals as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indices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400" y="3829050"/>
            <a:ext cx="9696450" cy="138112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6520" rIns="0" bIns="0" rtlCol="0" vert="horz">
            <a:spAutoFit/>
          </a:bodyPr>
          <a:lstStyle/>
          <a:p>
            <a:pPr marL="107950" marR="4993005">
              <a:lnSpc>
                <a:spcPts val="1580"/>
              </a:lnSpc>
              <a:spcBef>
                <a:spcPts val="760"/>
              </a:spcBef>
            </a:pPr>
            <a:r>
              <a:rPr dirty="0" sz="1350" spc="10">
                <a:latin typeface="Courier New"/>
                <a:cs typeface="Courier New"/>
              </a:rPr>
              <a:t>fsb_tbl[[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"count"</a:t>
            </a:r>
            <a:r>
              <a:rPr dirty="0" sz="1350" spc="10">
                <a:latin typeface="Courier New"/>
                <a:cs typeface="Courier New"/>
              </a:rPr>
              <a:t>]]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will produce 1-D</a:t>
            </a:r>
            <a:r>
              <a:rPr dirty="0" sz="1350" spc="-6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vector  </a:t>
            </a:r>
            <a:r>
              <a:rPr dirty="0" sz="1350" spc="10">
                <a:latin typeface="Courier New"/>
                <a:cs typeface="Courier New"/>
              </a:rPr>
              <a:t>fsb_tbl$count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will produce 1D</a:t>
            </a:r>
            <a:r>
              <a:rPr dirty="0" sz="1350" spc="-3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vector</a:t>
            </a:r>
            <a:endParaRPr sz="1350">
              <a:latin typeface="Courier New"/>
              <a:cs typeface="Courier New"/>
            </a:endParaRPr>
          </a:p>
          <a:p>
            <a:pPr marL="107950" marR="7286625">
              <a:lnSpc>
                <a:spcPts val="1580"/>
              </a:lnSpc>
              <a:spcBef>
                <a:spcPts val="1340"/>
              </a:spcBef>
              <a:buChar char="❖"/>
              <a:tabLst>
                <a:tab pos="31750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Resulting in </a:t>
            </a:r>
            <a:r>
              <a:rPr dirty="0" sz="1350" spc="-75">
                <a:solidFill>
                  <a:srgbClr val="777777"/>
                </a:solidFill>
                <a:latin typeface="Courier New"/>
                <a:cs typeface="Courier New"/>
              </a:rPr>
              <a:t>tibbles </a:t>
            </a:r>
            <a:r>
              <a:rPr dirty="0" sz="1350" spc="-7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fsb_tbl[,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2</a:t>
            </a:r>
            <a:r>
              <a:rPr dirty="0" sz="1350" spc="10">
                <a:latin typeface="Courier New"/>
                <a:cs typeface="Courier New"/>
              </a:rPr>
              <a:t>]  fsb_tbl[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</a:t>
            </a:r>
            <a:r>
              <a:rPr dirty="0" sz="1350" spc="10">
                <a:latin typeface="Courier New"/>
                <a:cs typeface="Courier New"/>
              </a:rPr>
              <a:t>: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3</a:t>
            </a:r>
            <a:r>
              <a:rPr dirty="0" sz="1350" spc="10">
                <a:latin typeface="Courier New"/>
                <a:cs typeface="Courier New"/>
              </a:rPr>
              <a:t>,</a:t>
            </a:r>
            <a:r>
              <a:rPr dirty="0" sz="1350" spc="-5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2</a:t>
            </a:r>
            <a:r>
              <a:rPr dirty="0" sz="1350" spc="10">
                <a:latin typeface="Courier New"/>
                <a:cs typeface="Courier New"/>
              </a:rPr>
              <a:t>: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3</a:t>
            </a:r>
            <a:r>
              <a:rPr dirty="0" sz="1350" spc="10">
                <a:latin typeface="Courier New"/>
                <a:cs typeface="Courier New"/>
              </a:rPr>
              <a:t>]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6176962"/>
            <a:ext cx="2752725" cy="0"/>
          </a:xfrm>
          <a:custGeom>
            <a:avLst/>
            <a:gdLst/>
            <a:ahLst/>
            <a:cxnLst/>
            <a:rect l="l" t="t" r="r" b="b"/>
            <a:pathLst>
              <a:path w="2752725" h="0">
                <a:moveTo>
                  <a:pt x="0" y="0"/>
                </a:moveTo>
                <a:lnTo>
                  <a:pt x="275272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400" y="6186487"/>
            <a:ext cx="2752725" cy="0"/>
          </a:xfrm>
          <a:custGeom>
            <a:avLst/>
            <a:gdLst/>
            <a:ahLst/>
            <a:cxnLst/>
            <a:rect l="l" t="t" r="r" b="b"/>
            <a:pathLst>
              <a:path w="2752725" h="0">
                <a:moveTo>
                  <a:pt x="0" y="0"/>
                </a:moveTo>
                <a:lnTo>
                  <a:pt x="275272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576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10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01700" y="6274743"/>
            <a:ext cx="2778760" cy="15684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Earo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Wang's 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STAT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220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Slides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8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2773680"/>
            <a:ext cx="2917190" cy="1021080"/>
          </a:xfrm>
          <a:custGeom>
            <a:avLst/>
            <a:gdLst/>
            <a:ahLst/>
            <a:cxnLst/>
            <a:rect l="l" t="t" r="r" b="b"/>
            <a:pathLst>
              <a:path w="2917190" h="1021079">
                <a:moveTo>
                  <a:pt x="0" y="0"/>
                </a:moveTo>
                <a:lnTo>
                  <a:pt x="2916936" y="0"/>
                </a:lnTo>
                <a:lnTo>
                  <a:pt x="2916936" y="1021080"/>
                </a:lnTo>
                <a:lnTo>
                  <a:pt x="0" y="102108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700" y="2882899"/>
            <a:ext cx="330454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935">
                <a:solidFill>
                  <a:srgbClr val="000000"/>
                </a:solidFill>
              </a:rPr>
              <a:t>D</a:t>
            </a:r>
            <a:r>
              <a:rPr dirty="0" spc="-935">
                <a:solidFill>
                  <a:srgbClr val="FFFFFF"/>
                </a:solidFill>
              </a:rPr>
              <a:t>D</a:t>
            </a:r>
            <a:r>
              <a:rPr dirty="0" spc="-935">
                <a:solidFill>
                  <a:srgbClr val="000000"/>
                </a:solidFill>
              </a:rPr>
              <a:t>a</a:t>
            </a:r>
            <a:r>
              <a:rPr dirty="0" spc="-935">
                <a:solidFill>
                  <a:srgbClr val="FFFFFF"/>
                </a:solidFill>
              </a:rPr>
              <a:t>a</a:t>
            </a:r>
            <a:r>
              <a:rPr dirty="0" spc="-935">
                <a:solidFill>
                  <a:srgbClr val="000000"/>
                </a:solidFill>
              </a:rPr>
              <a:t>t</a:t>
            </a:r>
            <a:r>
              <a:rPr dirty="0" spc="-935">
                <a:solidFill>
                  <a:srgbClr val="FFFFFF"/>
                </a:solidFill>
              </a:rPr>
              <a:t>t</a:t>
            </a:r>
            <a:r>
              <a:rPr dirty="0" spc="-935">
                <a:solidFill>
                  <a:srgbClr val="000000"/>
                </a:solidFill>
              </a:rPr>
              <a:t>a</a:t>
            </a:r>
            <a:r>
              <a:rPr dirty="0" spc="-935">
                <a:solidFill>
                  <a:srgbClr val="FFFFFF"/>
                </a:solidFill>
              </a:rPr>
              <a:t>a </a:t>
            </a:r>
            <a:r>
              <a:rPr dirty="0" spc="-869">
                <a:solidFill>
                  <a:srgbClr val="000000"/>
                </a:solidFill>
              </a:rPr>
              <a:t>i</a:t>
            </a:r>
            <a:r>
              <a:rPr dirty="0" spc="-869">
                <a:solidFill>
                  <a:srgbClr val="FFFFFF"/>
                </a:solidFill>
              </a:rPr>
              <a:t>i</a:t>
            </a:r>
            <a:r>
              <a:rPr dirty="0" spc="-869">
                <a:solidFill>
                  <a:srgbClr val="000000"/>
                </a:solidFill>
              </a:rPr>
              <a:t>m</a:t>
            </a:r>
            <a:r>
              <a:rPr dirty="0" spc="-869">
                <a:solidFill>
                  <a:srgbClr val="FFFFFF"/>
                </a:solidFill>
              </a:rPr>
              <a:t>m</a:t>
            </a:r>
            <a:r>
              <a:rPr dirty="0" spc="-869">
                <a:solidFill>
                  <a:srgbClr val="000000"/>
                </a:solidFill>
              </a:rPr>
              <a:t>p</a:t>
            </a:r>
            <a:r>
              <a:rPr dirty="0" spc="-869">
                <a:solidFill>
                  <a:srgbClr val="FFFFFF"/>
                </a:solidFill>
              </a:rPr>
              <a:t>p</a:t>
            </a:r>
            <a:r>
              <a:rPr dirty="0" spc="-869">
                <a:solidFill>
                  <a:srgbClr val="000000"/>
                </a:solidFill>
              </a:rPr>
              <a:t>o</a:t>
            </a:r>
            <a:r>
              <a:rPr dirty="0" spc="-869">
                <a:solidFill>
                  <a:srgbClr val="FFFFFF"/>
                </a:solidFill>
              </a:rPr>
              <a:t>o</a:t>
            </a:r>
            <a:r>
              <a:rPr dirty="0" spc="-869">
                <a:solidFill>
                  <a:srgbClr val="000000"/>
                </a:solidFill>
              </a:rPr>
              <a:t>r</a:t>
            </a:r>
            <a:r>
              <a:rPr dirty="0" spc="-869">
                <a:solidFill>
                  <a:srgbClr val="FFFFFF"/>
                </a:solidFill>
              </a:rPr>
              <a:t>r</a:t>
            </a:r>
            <a:r>
              <a:rPr dirty="0" spc="-869">
                <a:solidFill>
                  <a:srgbClr val="000000"/>
                </a:solidFill>
              </a:rPr>
              <a:t>t</a:t>
            </a:r>
            <a:r>
              <a:rPr dirty="0" spc="-869">
                <a:solidFill>
                  <a:srgbClr val="FFFFFF"/>
                </a:solidFill>
              </a:rPr>
              <a:t>t</a:t>
            </a:r>
            <a:r>
              <a:rPr dirty="0" spc="-819">
                <a:solidFill>
                  <a:srgbClr val="FFFFFF"/>
                </a:solidFill>
              </a:rPr>
              <a:t> </a:t>
            </a:r>
            <a:r>
              <a:rPr dirty="0" sz="4050" spc="455">
                <a:solidFill>
                  <a:srgbClr val="000000"/>
                </a:solidFill>
                <a:latin typeface="Cambria"/>
                <a:cs typeface="Cambria"/>
              </a:rPr>
              <a:t>⬇</a:t>
            </a:r>
            <a:r>
              <a:rPr dirty="0" sz="4050" spc="455">
                <a:solidFill>
                  <a:srgbClr val="FFFFFF"/>
                </a:solidFill>
                <a:latin typeface="Cambria"/>
                <a:cs typeface="Cambria"/>
              </a:rPr>
              <a:t>⬇</a:t>
            </a:r>
            <a:endParaRPr sz="4050">
              <a:latin typeface="Cambria"/>
              <a:cs typeface="Cambr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37519" y="5995415"/>
            <a:ext cx="887730" cy="491490"/>
          </a:xfrm>
          <a:custGeom>
            <a:avLst/>
            <a:gdLst/>
            <a:ahLst/>
            <a:cxnLst/>
            <a:rect l="l" t="t" r="r" b="b"/>
            <a:pathLst>
              <a:path w="887729" h="491489">
                <a:moveTo>
                  <a:pt x="0" y="0"/>
                </a:moveTo>
                <a:lnTo>
                  <a:pt x="887729" y="0"/>
                </a:lnTo>
                <a:lnTo>
                  <a:pt x="887729" y="491109"/>
                </a:lnTo>
                <a:lnTo>
                  <a:pt x="0" y="49110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878987" y="6218137"/>
            <a:ext cx="506730" cy="20447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-340">
                <a:latin typeface="Roboto"/>
                <a:cs typeface="Roboto"/>
              </a:rPr>
              <a:t>1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1</a:t>
            </a:r>
            <a:r>
              <a:rPr dirty="0" sz="1200" spc="-340">
                <a:latin typeface="Roboto"/>
                <a:cs typeface="Roboto"/>
              </a:rPr>
              <a:t>5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5</a:t>
            </a:r>
            <a:r>
              <a:rPr dirty="0" sz="12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250">
                <a:latin typeface="Roboto"/>
                <a:cs typeface="Roboto"/>
              </a:rPr>
              <a:t>/</a:t>
            </a:r>
            <a:r>
              <a:rPr dirty="0" sz="1200" spc="-250">
                <a:solidFill>
                  <a:srgbClr val="FFFFFF"/>
                </a:solidFill>
                <a:latin typeface="Roboto"/>
                <a:cs typeface="Roboto"/>
              </a:rPr>
              <a:t>/</a:t>
            </a:r>
            <a:r>
              <a:rPr dirty="0" sz="12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340">
                <a:latin typeface="Roboto"/>
                <a:cs typeface="Roboto"/>
              </a:rPr>
              <a:t>3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3</a:t>
            </a:r>
            <a:r>
              <a:rPr dirty="0" sz="1200" spc="-340">
                <a:latin typeface="Roboto"/>
                <a:cs typeface="Roboto"/>
              </a:rPr>
              <a:t>0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0174" y="314325"/>
            <a:ext cx="1457324" cy="167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43275" y="4481512"/>
            <a:ext cx="7267575" cy="0"/>
          </a:xfrm>
          <a:custGeom>
            <a:avLst/>
            <a:gdLst/>
            <a:ahLst/>
            <a:cxnLst/>
            <a:rect l="l" t="t" r="r" b="b"/>
            <a:pathLst>
              <a:path w="7267575" h="0">
                <a:moveTo>
                  <a:pt x="0" y="0"/>
                </a:moveTo>
                <a:lnTo>
                  <a:pt x="726757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3275" y="4491037"/>
            <a:ext cx="7267575" cy="0"/>
          </a:xfrm>
          <a:custGeom>
            <a:avLst/>
            <a:gdLst/>
            <a:ahLst/>
            <a:cxnLst/>
            <a:rect l="l" t="t" r="r" b="b"/>
            <a:pathLst>
              <a:path w="7267575" h="0">
                <a:moveTo>
                  <a:pt x="0" y="0"/>
                </a:moveTo>
                <a:lnTo>
                  <a:pt x="726757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01324" y="4476750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43275" y="4476750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25812" y="749300"/>
            <a:ext cx="644398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Reading </a:t>
            </a:r>
            <a:r>
              <a:rPr dirty="0" spc="-10"/>
              <a:t>Plain-Text</a:t>
            </a:r>
            <a:r>
              <a:rPr dirty="0" spc="-55"/>
              <a:t> </a:t>
            </a:r>
            <a:r>
              <a:rPr dirty="0" spc="10"/>
              <a:t>Rectangular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325812" y="1754187"/>
            <a:ext cx="5410200" cy="4883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00" spc="10">
                <a:solidFill>
                  <a:srgbClr val="C2132D"/>
                </a:solidFill>
                <a:latin typeface="Roboto Condensed"/>
                <a:cs typeface="Roboto Condensed"/>
              </a:rPr>
              <a:t>(a.k.a. </a:t>
            </a:r>
            <a:r>
              <a:rPr dirty="0" sz="3000" spc="-20">
                <a:solidFill>
                  <a:srgbClr val="C2132D"/>
                </a:solidFill>
                <a:latin typeface="Roboto Condensed"/>
                <a:cs typeface="Roboto Condensed"/>
              </a:rPr>
              <a:t>flat </a:t>
            </a:r>
            <a:r>
              <a:rPr dirty="0" sz="3000" spc="15">
                <a:solidFill>
                  <a:srgbClr val="C2132D"/>
                </a:solidFill>
                <a:latin typeface="Roboto Condensed"/>
                <a:cs typeface="Roboto Condensed"/>
              </a:rPr>
              <a:t>or </a:t>
            </a:r>
            <a:r>
              <a:rPr dirty="0" sz="3000" spc="10">
                <a:solidFill>
                  <a:srgbClr val="C2132D"/>
                </a:solidFill>
                <a:latin typeface="Roboto Condensed"/>
                <a:cs typeface="Roboto Condensed"/>
              </a:rPr>
              <a:t>spreadsheet-like</a:t>
            </a:r>
            <a:r>
              <a:rPr dirty="0" sz="3000" spc="1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3000" spc="-15">
                <a:solidFill>
                  <a:srgbClr val="C2132D"/>
                </a:solidFill>
                <a:latin typeface="Roboto Condensed"/>
                <a:cs typeface="Roboto Condensed"/>
              </a:rPr>
              <a:t>files)</a:t>
            </a:r>
            <a:endParaRPr sz="3000">
              <a:latin typeface="Roboto Condensed"/>
              <a:cs typeface="Roboto Condense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72867" y="2461895"/>
            <a:ext cx="5575935" cy="1758950"/>
          </a:xfrm>
          <a:prstGeom prst="rect">
            <a:avLst/>
          </a:prstGeom>
        </p:spPr>
        <p:txBody>
          <a:bodyPr wrap="square" lIns="0" tIns="167005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315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delimited text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files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with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read_delim()</a:t>
            </a:r>
            <a:endParaRPr sz="1700">
              <a:latin typeface="Courier New"/>
              <a:cs typeface="Courier New"/>
            </a:endParaRPr>
          </a:p>
          <a:p>
            <a:pPr lvl="1" marL="527050" indent="-134620">
              <a:lnSpc>
                <a:spcPct val="100000"/>
              </a:lnSpc>
              <a:spcBef>
                <a:spcPts val="1215"/>
              </a:spcBef>
              <a:buSzPct val="105882"/>
              <a:buFont typeface="Roboto"/>
              <a:buChar char="•"/>
              <a:tabLst>
                <a:tab pos="527685" algn="l"/>
              </a:tabLst>
            </a:pP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.csv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: comma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separated values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with</a:t>
            </a:r>
            <a:r>
              <a:rPr dirty="0" sz="1800" spc="-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read_csv()</a:t>
            </a:r>
            <a:endParaRPr sz="1700">
              <a:latin typeface="Courier New"/>
              <a:cs typeface="Courier New"/>
            </a:endParaRPr>
          </a:p>
          <a:p>
            <a:pPr lvl="1" marL="527050" indent="-134620">
              <a:lnSpc>
                <a:spcPct val="100000"/>
              </a:lnSpc>
              <a:spcBef>
                <a:spcPts val="1290"/>
              </a:spcBef>
              <a:buSzPct val="105882"/>
              <a:buFont typeface="Roboto"/>
              <a:buChar char="•"/>
              <a:tabLst>
                <a:tab pos="527685" algn="l"/>
              </a:tabLst>
            </a:pP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.tsv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: tab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separated values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read_tsv()</a:t>
            </a:r>
            <a:endParaRPr sz="1700">
              <a:latin typeface="Courier New"/>
              <a:cs typeface="Courier New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SzPct val="105882"/>
              <a:buFont typeface="Roboto"/>
              <a:buChar char="•"/>
              <a:tabLst>
                <a:tab pos="146685" algn="l"/>
              </a:tabLst>
            </a:pP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.fwf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: </a:t>
            </a:r>
            <a:r>
              <a:rPr dirty="0" sz="1800" spc="-20">
                <a:solidFill>
                  <a:srgbClr val="585D60"/>
                </a:solidFill>
                <a:latin typeface="Roboto"/>
                <a:cs typeface="Roboto"/>
              </a:rPr>
              <a:t>fixed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width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files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with</a:t>
            </a:r>
            <a:r>
              <a:rPr dirty="0" sz="1800" spc="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read_fwf()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77424" y="828675"/>
            <a:ext cx="393065" cy="523875"/>
          </a:xfrm>
          <a:custGeom>
            <a:avLst/>
            <a:gdLst/>
            <a:ahLst/>
            <a:cxnLst/>
            <a:rect l="l" t="t" r="r" b="b"/>
            <a:pathLst>
              <a:path w="393065" h="523875">
                <a:moveTo>
                  <a:pt x="327421" y="523874"/>
                </a:moveTo>
                <a:lnTo>
                  <a:pt x="65484" y="523874"/>
                </a:lnTo>
                <a:lnTo>
                  <a:pt x="40014" y="518722"/>
                </a:lnTo>
                <a:lnTo>
                  <a:pt x="19197" y="504677"/>
                </a:lnTo>
                <a:lnTo>
                  <a:pt x="5152" y="483860"/>
                </a:lnTo>
                <a:lnTo>
                  <a:pt x="0" y="458390"/>
                </a:lnTo>
                <a:lnTo>
                  <a:pt x="0" y="65484"/>
                </a:lnTo>
                <a:lnTo>
                  <a:pt x="5152" y="40014"/>
                </a:lnTo>
                <a:lnTo>
                  <a:pt x="19197" y="19197"/>
                </a:lnTo>
                <a:lnTo>
                  <a:pt x="40014" y="5152"/>
                </a:lnTo>
                <a:lnTo>
                  <a:pt x="65484" y="0"/>
                </a:lnTo>
                <a:lnTo>
                  <a:pt x="234822" y="0"/>
                </a:lnTo>
                <a:lnTo>
                  <a:pt x="281237" y="19197"/>
                </a:lnTo>
                <a:lnTo>
                  <a:pt x="311153" y="49113"/>
                </a:lnTo>
                <a:lnTo>
                  <a:pt x="56480" y="49113"/>
                </a:lnTo>
                <a:lnTo>
                  <a:pt x="49113" y="56480"/>
                </a:lnTo>
                <a:lnTo>
                  <a:pt x="49113" y="467394"/>
                </a:lnTo>
                <a:lnTo>
                  <a:pt x="56480" y="474761"/>
                </a:lnTo>
                <a:lnTo>
                  <a:pt x="389594" y="474761"/>
                </a:lnTo>
                <a:lnTo>
                  <a:pt x="387753" y="483860"/>
                </a:lnTo>
                <a:lnTo>
                  <a:pt x="373708" y="504677"/>
                </a:lnTo>
                <a:lnTo>
                  <a:pt x="352891" y="518722"/>
                </a:lnTo>
                <a:lnTo>
                  <a:pt x="327421" y="523874"/>
                </a:lnTo>
                <a:close/>
              </a:path>
              <a:path w="393065" h="523875">
                <a:moveTo>
                  <a:pt x="389594" y="474761"/>
                </a:moveTo>
                <a:lnTo>
                  <a:pt x="336425" y="474761"/>
                </a:lnTo>
                <a:lnTo>
                  <a:pt x="343792" y="467394"/>
                </a:lnTo>
                <a:lnTo>
                  <a:pt x="343792" y="163710"/>
                </a:lnTo>
                <a:lnTo>
                  <a:pt x="261937" y="163710"/>
                </a:lnTo>
                <a:lnTo>
                  <a:pt x="229195" y="130968"/>
                </a:lnTo>
                <a:lnTo>
                  <a:pt x="229195" y="49113"/>
                </a:lnTo>
                <a:lnTo>
                  <a:pt x="311153" y="49113"/>
                </a:lnTo>
                <a:lnTo>
                  <a:pt x="373772" y="111732"/>
                </a:lnTo>
                <a:lnTo>
                  <a:pt x="381942" y="121708"/>
                </a:lnTo>
                <a:lnTo>
                  <a:pt x="387943" y="132989"/>
                </a:lnTo>
                <a:lnTo>
                  <a:pt x="391643" y="145229"/>
                </a:lnTo>
                <a:lnTo>
                  <a:pt x="392906" y="158083"/>
                </a:lnTo>
                <a:lnTo>
                  <a:pt x="392906" y="458390"/>
                </a:lnTo>
                <a:lnTo>
                  <a:pt x="389594" y="474761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16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0174" y="2476500"/>
            <a:ext cx="1457324" cy="167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43275" y="2847975"/>
            <a:ext cx="7267575" cy="340995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7790" rIns="0" bIns="0" rtlCol="0" vert="horz">
            <a:spAutoFit/>
          </a:bodyPr>
          <a:lstStyle/>
          <a:p>
            <a:pPr marL="311785" marR="5488305" indent="-208915">
              <a:lnSpc>
                <a:spcPts val="1570"/>
              </a:lnSpc>
              <a:spcBef>
                <a:spcPts val="770"/>
              </a:spcBef>
            </a:pPr>
            <a:r>
              <a:rPr dirty="0" sz="1350" spc="10">
                <a:latin typeface="Courier New"/>
                <a:cs typeface="Courier New"/>
              </a:rPr>
              <a:t>readr::read_csv(  </a:t>
            </a:r>
            <a:r>
              <a:rPr dirty="0" sz="1350" spc="10">
                <a:latin typeface="Courier New"/>
                <a:cs typeface="Courier New"/>
              </a:rPr>
              <a:t>file,</a:t>
            </a:r>
            <a:endParaRPr sz="1350">
              <a:latin typeface="Courier New"/>
              <a:cs typeface="Courier New"/>
            </a:endParaRPr>
          </a:p>
          <a:p>
            <a:pPr marL="311785" marR="5175250">
              <a:lnSpc>
                <a:spcPts val="1580"/>
              </a:lnSpc>
            </a:pPr>
            <a:r>
              <a:rPr dirty="0" sz="1350" spc="10">
                <a:latin typeface="Courier New"/>
                <a:cs typeface="Courier New"/>
              </a:rPr>
              <a:t>col_names =</a:t>
            </a:r>
            <a:r>
              <a:rPr dirty="0" sz="1350" spc="-80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TRUE</a:t>
            </a:r>
            <a:r>
              <a:rPr dirty="0" sz="1350" spc="10">
                <a:latin typeface="Courier New"/>
                <a:cs typeface="Courier New"/>
              </a:rPr>
              <a:t>,  col_types =</a:t>
            </a:r>
            <a:r>
              <a:rPr dirty="0" sz="1350" spc="-80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NULL</a:t>
            </a:r>
            <a:r>
              <a:rPr dirty="0" sz="1350" spc="10">
                <a:latin typeface="Courier New"/>
                <a:cs typeface="Courier New"/>
              </a:rPr>
              <a:t>,</a:t>
            </a:r>
            <a:endParaRPr sz="1350">
              <a:latin typeface="Courier New"/>
              <a:cs typeface="Courier New"/>
            </a:endParaRPr>
          </a:p>
          <a:p>
            <a:pPr marL="311785">
              <a:lnSpc>
                <a:spcPts val="1500"/>
              </a:lnSpc>
            </a:pPr>
            <a:r>
              <a:rPr dirty="0" sz="1350" spc="10">
                <a:latin typeface="Courier New"/>
                <a:cs typeface="Courier New"/>
              </a:rPr>
              <a:t>locale =</a:t>
            </a:r>
            <a:r>
              <a:rPr dirty="0" sz="1350" spc="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default_locale(),</a:t>
            </a:r>
            <a:endParaRPr sz="1350">
              <a:latin typeface="Courier New"/>
              <a:cs typeface="Courier New"/>
            </a:endParaRPr>
          </a:p>
          <a:p>
            <a:pPr marL="311785">
              <a:lnSpc>
                <a:spcPts val="1575"/>
              </a:lnSpc>
            </a:pPr>
            <a:r>
              <a:rPr dirty="0" sz="1350" spc="10">
                <a:latin typeface="Courier New"/>
                <a:cs typeface="Courier New"/>
              </a:rPr>
              <a:t>na = c(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""</a:t>
            </a:r>
            <a:r>
              <a:rPr dirty="0" sz="1350" spc="10">
                <a:latin typeface="Courier New"/>
                <a:cs typeface="Courier New"/>
              </a:rPr>
              <a:t>,</a:t>
            </a:r>
            <a:r>
              <a:rPr dirty="0" sz="1350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"NA"</a:t>
            </a:r>
            <a:r>
              <a:rPr dirty="0" sz="1350" spc="10">
                <a:latin typeface="Courier New"/>
                <a:cs typeface="Courier New"/>
              </a:rPr>
              <a:t>),</a:t>
            </a:r>
            <a:endParaRPr sz="1350">
              <a:latin typeface="Courier New"/>
              <a:cs typeface="Courier New"/>
            </a:endParaRPr>
          </a:p>
          <a:p>
            <a:pPr marL="311785" marR="5175250">
              <a:lnSpc>
                <a:spcPts val="1580"/>
              </a:lnSpc>
              <a:spcBef>
                <a:spcPts val="65"/>
              </a:spcBef>
            </a:pPr>
            <a:r>
              <a:rPr dirty="0" sz="1350" spc="10">
                <a:latin typeface="Courier New"/>
                <a:cs typeface="Courier New"/>
              </a:rPr>
              <a:t>quoted_na =</a:t>
            </a:r>
            <a:r>
              <a:rPr dirty="0" sz="1350" spc="-80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TRUE</a:t>
            </a:r>
            <a:r>
              <a:rPr dirty="0" sz="1350" spc="10">
                <a:latin typeface="Courier New"/>
                <a:cs typeface="Courier New"/>
              </a:rPr>
              <a:t>,  quote =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"\""</a:t>
            </a:r>
            <a:r>
              <a:rPr dirty="0" sz="1350" spc="10">
                <a:latin typeface="Courier New"/>
                <a:cs typeface="Courier New"/>
              </a:rPr>
              <a:t>,  comment =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""</a:t>
            </a:r>
            <a:r>
              <a:rPr dirty="0" sz="1350" spc="10">
                <a:latin typeface="Courier New"/>
                <a:cs typeface="Courier New"/>
              </a:rPr>
              <a:t>,  trim_ws =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TRUE</a:t>
            </a:r>
            <a:r>
              <a:rPr dirty="0" sz="1350" spc="10">
                <a:latin typeface="Courier New"/>
                <a:cs typeface="Courier New"/>
              </a:rPr>
              <a:t>,  skip =</a:t>
            </a:r>
            <a:r>
              <a:rPr dirty="0" sz="1350" spc="-10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0</a:t>
            </a:r>
            <a:r>
              <a:rPr dirty="0" sz="1350" spc="10">
                <a:latin typeface="Courier New"/>
                <a:cs typeface="Courier New"/>
              </a:rPr>
              <a:t>,</a:t>
            </a:r>
            <a:endParaRPr sz="1350">
              <a:latin typeface="Courier New"/>
              <a:cs typeface="Courier New"/>
            </a:endParaRPr>
          </a:p>
          <a:p>
            <a:pPr marL="311785">
              <a:lnSpc>
                <a:spcPts val="1485"/>
              </a:lnSpc>
            </a:pPr>
            <a:r>
              <a:rPr dirty="0" sz="1350" spc="10">
                <a:latin typeface="Courier New"/>
                <a:cs typeface="Courier New"/>
              </a:rPr>
              <a:t>n_max =</a:t>
            </a:r>
            <a:r>
              <a:rPr dirty="0" sz="1350" spc="5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Inf</a:t>
            </a:r>
            <a:r>
              <a:rPr dirty="0" sz="1350" spc="10">
                <a:latin typeface="Courier New"/>
                <a:cs typeface="Courier New"/>
              </a:rPr>
              <a:t>,</a:t>
            </a:r>
            <a:endParaRPr sz="1350">
              <a:latin typeface="Courier New"/>
              <a:cs typeface="Courier New"/>
            </a:endParaRPr>
          </a:p>
          <a:p>
            <a:pPr marL="311785" marR="3924300">
              <a:lnSpc>
                <a:spcPct val="94900"/>
              </a:lnSpc>
              <a:spcBef>
                <a:spcPts val="60"/>
              </a:spcBef>
            </a:pPr>
            <a:r>
              <a:rPr dirty="0" sz="1350" spc="10">
                <a:latin typeface="Courier New"/>
                <a:cs typeface="Courier New"/>
              </a:rPr>
              <a:t>guess_max = min(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1000</a:t>
            </a:r>
            <a:r>
              <a:rPr dirty="0" sz="1350" spc="10">
                <a:latin typeface="Courier New"/>
                <a:cs typeface="Courier New"/>
              </a:rPr>
              <a:t>,</a:t>
            </a:r>
            <a:r>
              <a:rPr dirty="0" sz="1350" spc="-7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n_max),  progress = show_progress(),  skip_empty_rows =</a:t>
            </a:r>
            <a:r>
              <a:rPr dirty="0" sz="1350" spc="-10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TRUE</a:t>
            </a:r>
            <a:endParaRPr sz="1350">
              <a:latin typeface="Courier New"/>
              <a:cs typeface="Courier New"/>
            </a:endParaRPr>
          </a:p>
          <a:p>
            <a:pPr marL="103505">
              <a:lnSpc>
                <a:spcPts val="1575"/>
              </a:lnSpc>
            </a:pPr>
            <a:r>
              <a:rPr dirty="0" sz="1350" spc="10">
                <a:latin typeface="Courier New"/>
                <a:cs typeface="Courier New"/>
              </a:rPr>
              <a:t>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16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832993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5"/>
              <a:t>Some </a:t>
            </a:r>
            <a:r>
              <a:rPr dirty="0" spc="10"/>
              <a:t>Details on Reading </a:t>
            </a:r>
            <a:r>
              <a:rPr dirty="0" spc="15"/>
              <a:t>CSV </a:t>
            </a:r>
            <a:r>
              <a:rPr dirty="0" spc="10"/>
              <a:t>Data</a:t>
            </a:r>
            <a:r>
              <a:rPr dirty="0" spc="-80"/>
              <a:t> </a:t>
            </a:r>
            <a:r>
              <a:rPr dirty="0" spc="10"/>
              <a:t>Files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1700" y="1482725"/>
            <a:ext cx="7966075" cy="539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>
                <a:solidFill>
                  <a:srgbClr val="C2132D"/>
                </a:solidFill>
                <a:latin typeface="Courier New"/>
                <a:cs typeface="Courier New"/>
              </a:rPr>
              <a:t>read_csv()</a:t>
            </a:r>
            <a:r>
              <a:rPr dirty="0" sz="3200" spc="-114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3350" spc="5">
                <a:solidFill>
                  <a:srgbClr val="C2132D"/>
                </a:solidFill>
                <a:latin typeface="Roboto Condensed"/>
                <a:cs typeface="Roboto Condensed"/>
              </a:rPr>
              <a:t>arguments </a:t>
            </a: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with </a:t>
            </a:r>
            <a:r>
              <a:rPr dirty="0" sz="3200">
                <a:solidFill>
                  <a:srgbClr val="C2132D"/>
                </a:solidFill>
                <a:latin typeface="Courier New"/>
                <a:cs typeface="Courier New"/>
                <a:hlinkClick r:id="rId3"/>
              </a:rPr>
              <a:t>?read_csv()</a:t>
            </a:r>
            <a:endParaRPr sz="3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519557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Demo: Reading </a:t>
            </a:r>
            <a:r>
              <a:rPr dirty="0" spc="15"/>
              <a:t>CSV</a:t>
            </a:r>
            <a:r>
              <a:rPr dirty="0" spc="-65"/>
              <a:t> </a:t>
            </a:r>
            <a:r>
              <a:rPr dirty="0" spc="1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1700" y="1530350"/>
            <a:ext cx="8673465" cy="3890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 this hands-on demo,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will learn how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to: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5"/>
              </a:spcBef>
              <a:buClr>
                <a:srgbClr val="C2132D"/>
              </a:buClr>
              <a:buChar char="•"/>
              <a:tabLst>
                <a:tab pos="393700" algn="l"/>
                <a:tab pos="3347720" algn="l"/>
              </a:tabLst>
            </a:pP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Import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CSV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files</a:t>
            </a:r>
            <a:r>
              <a:rPr dirty="0" sz="1800" spc="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into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your	environment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based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on:</a:t>
            </a:r>
            <a:endParaRPr sz="1800">
              <a:latin typeface="Roboto"/>
              <a:cs typeface="Roboto"/>
            </a:endParaRPr>
          </a:p>
          <a:p>
            <a:pPr lvl="1" marL="77470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774700" algn="l"/>
                <a:tab pos="3964304" algn="l"/>
              </a:tabLst>
            </a:pP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files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that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located</a:t>
            </a:r>
            <a:r>
              <a:rPr dirty="0" sz="1800" spc="4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on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your	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, see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Canvas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for downloading an example</a:t>
            </a:r>
            <a:r>
              <a:rPr dirty="0" sz="1800" spc="-6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CSV</a:t>
            </a:r>
            <a:endParaRPr sz="1800">
              <a:latin typeface="Roboto"/>
              <a:cs typeface="Roboto"/>
            </a:endParaRPr>
          </a:p>
          <a:p>
            <a:pPr lvl="1" marL="774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774700" algn="l"/>
              </a:tabLst>
            </a:pP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files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that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hosted on the</a:t>
            </a:r>
            <a:r>
              <a:rPr dirty="0" sz="1800" spc="2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web.</a:t>
            </a:r>
            <a:endParaRPr sz="1800">
              <a:latin typeface="Roboto"/>
              <a:cs typeface="Roboto"/>
            </a:endParaRPr>
          </a:p>
          <a:p>
            <a:pPr lvl="2" marL="1155700" indent="-133985">
              <a:lnSpc>
                <a:spcPct val="100000"/>
              </a:lnSpc>
              <a:spcBef>
                <a:spcPts val="1215"/>
              </a:spcBef>
              <a:buFont typeface="Roboto"/>
              <a:buChar char="•"/>
              <a:tabLst>
                <a:tab pos="1155700" algn="l"/>
                <a:tab pos="3312160" algn="l"/>
              </a:tabLst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Data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 in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Webpages	: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we will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cover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following example in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class:</a:t>
            </a:r>
            <a:endParaRPr sz="1800">
              <a:latin typeface="Roboto"/>
              <a:cs typeface="Roboto"/>
            </a:endParaRPr>
          </a:p>
          <a:p>
            <a:pPr lvl="3" marL="1536700" indent="-133985">
              <a:lnSpc>
                <a:spcPct val="100000"/>
              </a:lnSpc>
              <a:spcBef>
                <a:spcPts val="1290"/>
              </a:spcBef>
              <a:buFont typeface="Roboto"/>
              <a:buChar char="•"/>
              <a:tabLst>
                <a:tab pos="1536700" algn="l"/>
              </a:tabLst>
            </a:pP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FRED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Data: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e.g.,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Unempolyment Rate</a:t>
            </a:r>
            <a:r>
              <a:rPr dirty="0" sz="1800" spc="-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(UNRATE)</a:t>
            </a:r>
            <a:endParaRPr sz="1800">
              <a:latin typeface="Roboto"/>
              <a:cs typeface="Roboto"/>
            </a:endParaRPr>
          </a:p>
          <a:p>
            <a:pPr lvl="2" marL="1155700" indent="-133985">
              <a:lnSpc>
                <a:spcPct val="100000"/>
              </a:lnSpc>
              <a:spcBef>
                <a:spcPts val="1290"/>
              </a:spcBef>
              <a:buFont typeface="Roboto"/>
              <a:buChar char="•"/>
              <a:tabLst>
                <a:tab pos="1155700" algn="l"/>
                <a:tab pos="2202180" algn="l"/>
              </a:tabLst>
            </a:pP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GitHub	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Repositories,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e.g.,</a:t>
            </a:r>
            <a:endParaRPr sz="1800">
              <a:latin typeface="Roboto"/>
              <a:cs typeface="Roboto"/>
            </a:endParaRPr>
          </a:p>
          <a:p>
            <a:pPr lvl="3" marL="153670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1536700" algn="l"/>
              </a:tabLst>
            </a:pP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SuperBowl</a:t>
            </a:r>
            <a:r>
              <a:rPr dirty="0" sz="180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Ads</a:t>
            </a:r>
            <a:endParaRPr sz="1800">
              <a:latin typeface="Roboto"/>
              <a:cs typeface="Roboto"/>
            </a:endParaRPr>
          </a:p>
          <a:p>
            <a:pPr lvl="3" marL="1536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536700" algn="l"/>
              </a:tabLst>
            </a:pPr>
            <a:r>
              <a:rPr dirty="0" sz="1800" spc="-3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Women's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Rights </a:t>
            </a:r>
            <a:r>
              <a:rPr dirty="0" sz="1800" spc="-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Around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the </a:t>
            </a:r>
            <a:r>
              <a:rPr dirty="0" sz="1800" spc="-1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World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- focusing on</a:t>
            </a:r>
            <a:r>
              <a:rPr dirty="0" sz="1800" spc="3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WomenTotal.csv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00774" y="600075"/>
            <a:ext cx="393065" cy="523875"/>
          </a:xfrm>
          <a:custGeom>
            <a:avLst/>
            <a:gdLst/>
            <a:ahLst/>
            <a:cxnLst/>
            <a:rect l="l" t="t" r="r" b="b"/>
            <a:pathLst>
              <a:path w="393065" h="523875">
                <a:moveTo>
                  <a:pt x="327421" y="523874"/>
                </a:moveTo>
                <a:lnTo>
                  <a:pt x="65484" y="523874"/>
                </a:lnTo>
                <a:lnTo>
                  <a:pt x="40014" y="518722"/>
                </a:lnTo>
                <a:lnTo>
                  <a:pt x="19197" y="504677"/>
                </a:lnTo>
                <a:lnTo>
                  <a:pt x="5152" y="483860"/>
                </a:lnTo>
                <a:lnTo>
                  <a:pt x="0" y="458390"/>
                </a:lnTo>
                <a:lnTo>
                  <a:pt x="0" y="65484"/>
                </a:lnTo>
                <a:lnTo>
                  <a:pt x="5152" y="40014"/>
                </a:lnTo>
                <a:lnTo>
                  <a:pt x="19197" y="19197"/>
                </a:lnTo>
                <a:lnTo>
                  <a:pt x="40014" y="5152"/>
                </a:lnTo>
                <a:lnTo>
                  <a:pt x="65484" y="0"/>
                </a:lnTo>
                <a:lnTo>
                  <a:pt x="234822" y="0"/>
                </a:lnTo>
                <a:lnTo>
                  <a:pt x="281237" y="19197"/>
                </a:lnTo>
                <a:lnTo>
                  <a:pt x="311153" y="49113"/>
                </a:lnTo>
                <a:lnTo>
                  <a:pt x="56480" y="49113"/>
                </a:lnTo>
                <a:lnTo>
                  <a:pt x="49113" y="56480"/>
                </a:lnTo>
                <a:lnTo>
                  <a:pt x="49113" y="467394"/>
                </a:lnTo>
                <a:lnTo>
                  <a:pt x="56480" y="474761"/>
                </a:lnTo>
                <a:lnTo>
                  <a:pt x="389594" y="474761"/>
                </a:lnTo>
                <a:lnTo>
                  <a:pt x="387753" y="483860"/>
                </a:lnTo>
                <a:lnTo>
                  <a:pt x="373708" y="504677"/>
                </a:lnTo>
                <a:lnTo>
                  <a:pt x="352891" y="518722"/>
                </a:lnTo>
                <a:lnTo>
                  <a:pt x="327421" y="523874"/>
                </a:lnTo>
                <a:close/>
              </a:path>
              <a:path w="393065" h="523875">
                <a:moveTo>
                  <a:pt x="389594" y="474761"/>
                </a:moveTo>
                <a:lnTo>
                  <a:pt x="336425" y="474761"/>
                </a:lnTo>
                <a:lnTo>
                  <a:pt x="343792" y="467394"/>
                </a:lnTo>
                <a:lnTo>
                  <a:pt x="343792" y="163710"/>
                </a:lnTo>
                <a:lnTo>
                  <a:pt x="261937" y="163710"/>
                </a:lnTo>
                <a:lnTo>
                  <a:pt x="229195" y="130968"/>
                </a:lnTo>
                <a:lnTo>
                  <a:pt x="229195" y="49113"/>
                </a:lnTo>
                <a:lnTo>
                  <a:pt x="311153" y="49113"/>
                </a:lnTo>
                <a:lnTo>
                  <a:pt x="373772" y="111732"/>
                </a:lnTo>
                <a:lnTo>
                  <a:pt x="381942" y="121708"/>
                </a:lnTo>
                <a:lnTo>
                  <a:pt x="387943" y="132989"/>
                </a:lnTo>
                <a:lnTo>
                  <a:pt x="391643" y="145229"/>
                </a:lnTo>
                <a:lnTo>
                  <a:pt x="392906" y="158083"/>
                </a:lnTo>
                <a:lnTo>
                  <a:pt x="392906" y="458390"/>
                </a:lnTo>
                <a:lnTo>
                  <a:pt x="389594" y="474761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33825" y="2138821"/>
            <a:ext cx="258445" cy="199390"/>
          </a:xfrm>
          <a:custGeom>
            <a:avLst/>
            <a:gdLst/>
            <a:ahLst/>
            <a:cxnLst/>
            <a:rect l="l" t="t" r="r" b="b"/>
            <a:pathLst>
              <a:path w="258445" h="199389">
                <a:moveTo>
                  <a:pt x="150441" y="199106"/>
                </a:moveTo>
                <a:lnTo>
                  <a:pt x="106397" y="199106"/>
                </a:lnTo>
                <a:lnTo>
                  <a:pt x="106397" y="171596"/>
                </a:lnTo>
                <a:lnTo>
                  <a:pt x="64254" y="161266"/>
                </a:lnTo>
                <a:lnTo>
                  <a:pt x="30516" y="142324"/>
                </a:lnTo>
                <a:lnTo>
                  <a:pt x="8118" y="116741"/>
                </a:lnTo>
                <a:lnTo>
                  <a:pt x="0" y="86487"/>
                </a:lnTo>
                <a:lnTo>
                  <a:pt x="10148" y="52817"/>
                </a:lnTo>
                <a:lnTo>
                  <a:pt x="37821" y="25327"/>
                </a:lnTo>
                <a:lnTo>
                  <a:pt x="78860" y="6794"/>
                </a:lnTo>
                <a:lnTo>
                  <a:pt x="129108" y="0"/>
                </a:lnTo>
                <a:lnTo>
                  <a:pt x="179355" y="6794"/>
                </a:lnTo>
                <a:lnTo>
                  <a:pt x="220395" y="25327"/>
                </a:lnTo>
                <a:lnTo>
                  <a:pt x="228946" y="33821"/>
                </a:lnTo>
                <a:lnTo>
                  <a:pt x="148885" y="33821"/>
                </a:lnTo>
                <a:lnTo>
                  <a:pt x="110696" y="38463"/>
                </a:lnTo>
                <a:lnTo>
                  <a:pt x="79503" y="51126"/>
                </a:lnTo>
                <a:lnTo>
                  <a:pt x="58468" y="69914"/>
                </a:lnTo>
                <a:lnTo>
                  <a:pt x="50754" y="92931"/>
                </a:lnTo>
                <a:lnTo>
                  <a:pt x="54801" y="109747"/>
                </a:lnTo>
                <a:lnTo>
                  <a:pt x="54923" y="109953"/>
                </a:lnTo>
                <a:lnTo>
                  <a:pt x="66226" y="124791"/>
                </a:lnTo>
                <a:lnTo>
                  <a:pt x="83810" y="137161"/>
                </a:lnTo>
                <a:lnTo>
                  <a:pt x="106397" y="146219"/>
                </a:lnTo>
                <a:lnTo>
                  <a:pt x="150396" y="146219"/>
                </a:lnTo>
                <a:lnTo>
                  <a:pt x="150396" y="151996"/>
                </a:lnTo>
                <a:lnTo>
                  <a:pt x="220957" y="151996"/>
                </a:lnTo>
                <a:lnTo>
                  <a:pt x="229019" y="165596"/>
                </a:lnTo>
                <a:lnTo>
                  <a:pt x="181285" y="165596"/>
                </a:lnTo>
                <a:lnTo>
                  <a:pt x="173897" y="167611"/>
                </a:lnTo>
                <a:lnTo>
                  <a:pt x="166279" y="169318"/>
                </a:lnTo>
                <a:lnTo>
                  <a:pt x="158454" y="170708"/>
                </a:lnTo>
                <a:lnTo>
                  <a:pt x="150441" y="171774"/>
                </a:lnTo>
                <a:lnTo>
                  <a:pt x="150441" y="199106"/>
                </a:lnTo>
                <a:close/>
              </a:path>
              <a:path w="258445" h="199389">
                <a:moveTo>
                  <a:pt x="229512" y="140219"/>
                </a:moveTo>
                <a:lnTo>
                  <a:pt x="211817" y="140219"/>
                </a:lnTo>
                <a:lnTo>
                  <a:pt x="224911" y="131949"/>
                </a:lnTo>
                <a:lnTo>
                  <a:pt x="234739" y="121358"/>
                </a:lnTo>
                <a:lnTo>
                  <a:pt x="240917" y="108376"/>
                </a:lnTo>
                <a:lnTo>
                  <a:pt x="243061" y="92931"/>
                </a:lnTo>
                <a:lnTo>
                  <a:pt x="235965" y="66389"/>
                </a:lnTo>
                <a:lnTo>
                  <a:pt x="216289" y="47993"/>
                </a:lnTo>
                <a:lnTo>
                  <a:pt x="186456" y="37288"/>
                </a:lnTo>
                <a:lnTo>
                  <a:pt x="148885" y="33821"/>
                </a:lnTo>
                <a:lnTo>
                  <a:pt x="228946" y="33821"/>
                </a:lnTo>
                <a:lnTo>
                  <a:pt x="248068" y="52817"/>
                </a:lnTo>
                <a:lnTo>
                  <a:pt x="258216" y="86487"/>
                </a:lnTo>
                <a:lnTo>
                  <a:pt x="255484" y="104250"/>
                </a:lnTo>
                <a:lnTo>
                  <a:pt x="247655" y="120764"/>
                </a:lnTo>
                <a:lnTo>
                  <a:pt x="235285" y="135661"/>
                </a:lnTo>
                <a:lnTo>
                  <a:pt x="229512" y="140219"/>
                </a:lnTo>
                <a:close/>
              </a:path>
              <a:path w="258445" h="199389">
                <a:moveTo>
                  <a:pt x="150396" y="146219"/>
                </a:moveTo>
                <a:lnTo>
                  <a:pt x="106397" y="146219"/>
                </a:lnTo>
                <a:lnTo>
                  <a:pt x="106397" y="53643"/>
                </a:lnTo>
                <a:lnTo>
                  <a:pt x="194840" y="53643"/>
                </a:lnTo>
                <a:lnTo>
                  <a:pt x="201131" y="54353"/>
                </a:lnTo>
                <a:lnTo>
                  <a:pt x="214973" y="58793"/>
                </a:lnTo>
                <a:lnTo>
                  <a:pt x="228814" y="70424"/>
                </a:lnTo>
                <a:lnTo>
                  <a:pt x="232931" y="85007"/>
                </a:lnTo>
                <a:lnTo>
                  <a:pt x="167731" y="85007"/>
                </a:lnTo>
                <a:lnTo>
                  <a:pt x="150796" y="85242"/>
                </a:lnTo>
                <a:lnTo>
                  <a:pt x="150796" y="109953"/>
                </a:lnTo>
                <a:lnTo>
                  <a:pt x="166193" y="110269"/>
                </a:lnTo>
                <a:lnTo>
                  <a:pt x="230437" y="110269"/>
                </a:lnTo>
                <a:lnTo>
                  <a:pt x="229092" y="115327"/>
                </a:lnTo>
                <a:lnTo>
                  <a:pt x="215862" y="127691"/>
                </a:lnTo>
                <a:lnTo>
                  <a:pt x="202631" y="132864"/>
                </a:lnTo>
                <a:lnTo>
                  <a:pt x="196618" y="133908"/>
                </a:lnTo>
                <a:lnTo>
                  <a:pt x="204440" y="136263"/>
                </a:lnTo>
                <a:lnTo>
                  <a:pt x="208973" y="138574"/>
                </a:lnTo>
                <a:lnTo>
                  <a:pt x="209728" y="138930"/>
                </a:lnTo>
                <a:lnTo>
                  <a:pt x="210751" y="139508"/>
                </a:lnTo>
                <a:lnTo>
                  <a:pt x="211817" y="140219"/>
                </a:lnTo>
                <a:lnTo>
                  <a:pt x="229512" y="140219"/>
                </a:lnTo>
                <a:lnTo>
                  <a:pt x="227035" y="142174"/>
                </a:lnTo>
                <a:lnTo>
                  <a:pt x="150396" y="142174"/>
                </a:lnTo>
                <a:lnTo>
                  <a:pt x="150396" y="146219"/>
                </a:lnTo>
                <a:close/>
              </a:path>
              <a:path w="258445" h="199389">
                <a:moveTo>
                  <a:pt x="230437" y="110269"/>
                </a:moveTo>
                <a:lnTo>
                  <a:pt x="166193" y="110269"/>
                </a:lnTo>
                <a:lnTo>
                  <a:pt x="178574" y="109747"/>
                </a:lnTo>
                <a:lnTo>
                  <a:pt x="186821" y="106184"/>
                </a:lnTo>
                <a:lnTo>
                  <a:pt x="189818" y="97375"/>
                </a:lnTo>
                <a:lnTo>
                  <a:pt x="187333" y="89086"/>
                </a:lnTo>
                <a:lnTo>
                  <a:pt x="179940" y="85625"/>
                </a:lnTo>
                <a:lnTo>
                  <a:pt x="167731" y="85007"/>
                </a:lnTo>
                <a:lnTo>
                  <a:pt x="232931" y="85007"/>
                </a:lnTo>
                <a:lnTo>
                  <a:pt x="235106" y="92709"/>
                </a:lnTo>
                <a:lnTo>
                  <a:pt x="230437" y="110269"/>
                </a:lnTo>
                <a:close/>
              </a:path>
              <a:path w="258445" h="199389">
                <a:moveTo>
                  <a:pt x="220957" y="151996"/>
                </a:moveTo>
                <a:lnTo>
                  <a:pt x="150396" y="151996"/>
                </a:lnTo>
                <a:lnTo>
                  <a:pt x="158218" y="151952"/>
                </a:lnTo>
                <a:lnTo>
                  <a:pt x="165729" y="151552"/>
                </a:lnTo>
                <a:lnTo>
                  <a:pt x="172885" y="150707"/>
                </a:lnTo>
                <a:lnTo>
                  <a:pt x="170618" y="147374"/>
                </a:lnTo>
                <a:lnTo>
                  <a:pt x="167018" y="142174"/>
                </a:lnTo>
                <a:lnTo>
                  <a:pt x="227035" y="142174"/>
                </a:lnTo>
                <a:lnTo>
                  <a:pt x="218928" y="148574"/>
                </a:lnTo>
                <a:lnTo>
                  <a:pt x="220957" y="151996"/>
                </a:lnTo>
                <a:close/>
              </a:path>
              <a:path w="258445" h="199389">
                <a:moveTo>
                  <a:pt x="248883" y="199106"/>
                </a:moveTo>
                <a:lnTo>
                  <a:pt x="199106" y="199106"/>
                </a:lnTo>
                <a:lnTo>
                  <a:pt x="181285" y="165596"/>
                </a:lnTo>
                <a:lnTo>
                  <a:pt x="229019" y="165596"/>
                </a:lnTo>
                <a:lnTo>
                  <a:pt x="248883" y="199106"/>
                </a:lnTo>
                <a:close/>
              </a:path>
            </a:pathLst>
          </a:custGeom>
          <a:solidFill>
            <a:srgbClr val="585D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10100" y="2553229"/>
            <a:ext cx="256540" cy="227965"/>
          </a:xfrm>
          <a:custGeom>
            <a:avLst/>
            <a:gdLst/>
            <a:ahLst/>
            <a:cxnLst/>
            <a:rect l="l" t="t" r="r" b="b"/>
            <a:pathLst>
              <a:path w="256539" h="227964">
                <a:moveTo>
                  <a:pt x="227541" y="184877"/>
                </a:moveTo>
                <a:lnTo>
                  <a:pt x="28442" y="184877"/>
                </a:lnTo>
                <a:lnTo>
                  <a:pt x="17380" y="182639"/>
                </a:lnTo>
                <a:lnTo>
                  <a:pt x="8338" y="176539"/>
                </a:lnTo>
                <a:lnTo>
                  <a:pt x="2238" y="167497"/>
                </a:lnTo>
                <a:lnTo>
                  <a:pt x="0" y="156434"/>
                </a:lnTo>
                <a:lnTo>
                  <a:pt x="0" y="28442"/>
                </a:lnTo>
                <a:lnTo>
                  <a:pt x="2238" y="17380"/>
                </a:lnTo>
                <a:lnTo>
                  <a:pt x="8338" y="8338"/>
                </a:lnTo>
                <a:lnTo>
                  <a:pt x="17380" y="2238"/>
                </a:lnTo>
                <a:lnTo>
                  <a:pt x="28442" y="0"/>
                </a:lnTo>
                <a:lnTo>
                  <a:pt x="227541" y="0"/>
                </a:lnTo>
                <a:lnTo>
                  <a:pt x="238604" y="2238"/>
                </a:lnTo>
                <a:lnTo>
                  <a:pt x="247645" y="8338"/>
                </a:lnTo>
                <a:lnTo>
                  <a:pt x="253746" y="17380"/>
                </a:lnTo>
                <a:lnTo>
                  <a:pt x="255984" y="28442"/>
                </a:lnTo>
                <a:lnTo>
                  <a:pt x="28442" y="28442"/>
                </a:lnTo>
                <a:lnTo>
                  <a:pt x="28442" y="127992"/>
                </a:lnTo>
                <a:lnTo>
                  <a:pt x="255984" y="127992"/>
                </a:lnTo>
                <a:lnTo>
                  <a:pt x="255984" y="156434"/>
                </a:lnTo>
                <a:lnTo>
                  <a:pt x="253746" y="167497"/>
                </a:lnTo>
                <a:lnTo>
                  <a:pt x="247645" y="176539"/>
                </a:lnTo>
                <a:lnTo>
                  <a:pt x="238604" y="182639"/>
                </a:lnTo>
                <a:lnTo>
                  <a:pt x="227541" y="184877"/>
                </a:lnTo>
                <a:close/>
              </a:path>
              <a:path w="256539" h="227964">
                <a:moveTo>
                  <a:pt x="255984" y="127992"/>
                </a:moveTo>
                <a:lnTo>
                  <a:pt x="227541" y="127992"/>
                </a:lnTo>
                <a:lnTo>
                  <a:pt x="227541" y="28442"/>
                </a:lnTo>
                <a:lnTo>
                  <a:pt x="255984" y="28442"/>
                </a:lnTo>
                <a:lnTo>
                  <a:pt x="255984" y="127992"/>
                </a:lnTo>
                <a:close/>
              </a:path>
              <a:path w="256539" h="227964">
                <a:moveTo>
                  <a:pt x="154079" y="199098"/>
                </a:moveTo>
                <a:lnTo>
                  <a:pt x="101904" y="199098"/>
                </a:lnTo>
                <a:lnTo>
                  <a:pt x="106660" y="184877"/>
                </a:lnTo>
                <a:lnTo>
                  <a:pt x="149324" y="184877"/>
                </a:lnTo>
                <a:lnTo>
                  <a:pt x="154079" y="199098"/>
                </a:lnTo>
                <a:close/>
              </a:path>
              <a:path w="256539" h="227964">
                <a:moveTo>
                  <a:pt x="192743" y="227541"/>
                </a:moveTo>
                <a:lnTo>
                  <a:pt x="63240" y="227541"/>
                </a:lnTo>
                <a:lnTo>
                  <a:pt x="56885" y="221186"/>
                </a:lnTo>
                <a:lnTo>
                  <a:pt x="56885" y="205454"/>
                </a:lnTo>
                <a:lnTo>
                  <a:pt x="63240" y="199098"/>
                </a:lnTo>
                <a:lnTo>
                  <a:pt x="192743" y="199098"/>
                </a:lnTo>
                <a:lnTo>
                  <a:pt x="199098" y="205454"/>
                </a:lnTo>
                <a:lnTo>
                  <a:pt x="199098" y="221186"/>
                </a:lnTo>
                <a:lnTo>
                  <a:pt x="192743" y="227541"/>
                </a:lnTo>
                <a:close/>
              </a:path>
            </a:pathLst>
          </a:custGeom>
          <a:solidFill>
            <a:srgbClr val="585D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62400" y="3434225"/>
            <a:ext cx="256540" cy="199390"/>
          </a:xfrm>
          <a:custGeom>
            <a:avLst/>
            <a:gdLst/>
            <a:ahLst/>
            <a:cxnLst/>
            <a:rect l="l" t="t" r="r" b="b"/>
            <a:pathLst>
              <a:path w="256539" h="199389">
                <a:moveTo>
                  <a:pt x="142213" y="71106"/>
                </a:moveTo>
                <a:lnTo>
                  <a:pt x="113770" y="71106"/>
                </a:lnTo>
                <a:lnTo>
                  <a:pt x="105469" y="69429"/>
                </a:lnTo>
                <a:lnTo>
                  <a:pt x="98688" y="64857"/>
                </a:lnTo>
                <a:lnTo>
                  <a:pt x="94115" y="58076"/>
                </a:lnTo>
                <a:lnTo>
                  <a:pt x="92438" y="49774"/>
                </a:lnTo>
                <a:lnTo>
                  <a:pt x="92438" y="21332"/>
                </a:lnTo>
                <a:lnTo>
                  <a:pt x="94115" y="13030"/>
                </a:lnTo>
                <a:lnTo>
                  <a:pt x="98688" y="6249"/>
                </a:lnTo>
                <a:lnTo>
                  <a:pt x="105469" y="1676"/>
                </a:lnTo>
                <a:lnTo>
                  <a:pt x="113770" y="0"/>
                </a:lnTo>
                <a:lnTo>
                  <a:pt x="142213" y="0"/>
                </a:lnTo>
                <a:lnTo>
                  <a:pt x="150515" y="1676"/>
                </a:lnTo>
                <a:lnTo>
                  <a:pt x="157295" y="6249"/>
                </a:lnTo>
                <a:lnTo>
                  <a:pt x="161868" y="13030"/>
                </a:lnTo>
                <a:lnTo>
                  <a:pt x="163545" y="21332"/>
                </a:lnTo>
                <a:lnTo>
                  <a:pt x="163545" y="49774"/>
                </a:lnTo>
                <a:lnTo>
                  <a:pt x="161868" y="58076"/>
                </a:lnTo>
                <a:lnTo>
                  <a:pt x="157295" y="64857"/>
                </a:lnTo>
                <a:lnTo>
                  <a:pt x="150515" y="69429"/>
                </a:lnTo>
                <a:lnTo>
                  <a:pt x="142213" y="71106"/>
                </a:lnTo>
                <a:close/>
              </a:path>
              <a:path w="256539" h="199389">
                <a:moveTo>
                  <a:pt x="138658" y="88883"/>
                </a:moveTo>
                <a:lnTo>
                  <a:pt x="117326" y="88883"/>
                </a:lnTo>
                <a:lnTo>
                  <a:pt x="117326" y="71106"/>
                </a:lnTo>
                <a:lnTo>
                  <a:pt x="138658" y="71106"/>
                </a:lnTo>
                <a:lnTo>
                  <a:pt x="138658" y="88883"/>
                </a:lnTo>
                <a:close/>
              </a:path>
              <a:path w="256539" h="199389">
                <a:moveTo>
                  <a:pt x="46219" y="127992"/>
                </a:moveTo>
                <a:lnTo>
                  <a:pt x="24887" y="127992"/>
                </a:lnTo>
                <a:lnTo>
                  <a:pt x="24887" y="113770"/>
                </a:lnTo>
                <a:lnTo>
                  <a:pt x="26844" y="104088"/>
                </a:lnTo>
                <a:lnTo>
                  <a:pt x="32181" y="96177"/>
                </a:lnTo>
                <a:lnTo>
                  <a:pt x="40092" y="90840"/>
                </a:lnTo>
                <a:lnTo>
                  <a:pt x="49774" y="88883"/>
                </a:lnTo>
                <a:lnTo>
                  <a:pt x="206209" y="88883"/>
                </a:lnTo>
                <a:lnTo>
                  <a:pt x="215891" y="90840"/>
                </a:lnTo>
                <a:lnTo>
                  <a:pt x="223803" y="96177"/>
                </a:lnTo>
                <a:lnTo>
                  <a:pt x="229139" y="104088"/>
                </a:lnTo>
                <a:lnTo>
                  <a:pt x="230378" y="110215"/>
                </a:lnTo>
                <a:lnTo>
                  <a:pt x="47819" y="110215"/>
                </a:lnTo>
                <a:lnTo>
                  <a:pt x="46219" y="111815"/>
                </a:lnTo>
                <a:lnTo>
                  <a:pt x="46219" y="127992"/>
                </a:lnTo>
                <a:close/>
              </a:path>
              <a:path w="256539" h="199389">
                <a:moveTo>
                  <a:pt x="138658" y="127992"/>
                </a:moveTo>
                <a:lnTo>
                  <a:pt x="117326" y="127992"/>
                </a:lnTo>
                <a:lnTo>
                  <a:pt x="117326" y="110215"/>
                </a:lnTo>
                <a:lnTo>
                  <a:pt x="138658" y="110215"/>
                </a:lnTo>
                <a:lnTo>
                  <a:pt x="138658" y="127992"/>
                </a:lnTo>
                <a:close/>
              </a:path>
              <a:path w="256539" h="199389">
                <a:moveTo>
                  <a:pt x="231097" y="127992"/>
                </a:moveTo>
                <a:lnTo>
                  <a:pt x="209764" y="127992"/>
                </a:lnTo>
                <a:lnTo>
                  <a:pt x="209764" y="111815"/>
                </a:lnTo>
                <a:lnTo>
                  <a:pt x="208165" y="110215"/>
                </a:lnTo>
                <a:lnTo>
                  <a:pt x="230378" y="110215"/>
                </a:lnTo>
                <a:lnTo>
                  <a:pt x="231097" y="113770"/>
                </a:lnTo>
                <a:lnTo>
                  <a:pt x="231097" y="127992"/>
                </a:lnTo>
                <a:close/>
              </a:path>
              <a:path w="256539" h="199389">
                <a:moveTo>
                  <a:pt x="49774" y="199098"/>
                </a:moveTo>
                <a:lnTo>
                  <a:pt x="21332" y="199098"/>
                </a:lnTo>
                <a:lnTo>
                  <a:pt x="13030" y="197421"/>
                </a:lnTo>
                <a:lnTo>
                  <a:pt x="6249" y="192849"/>
                </a:lnTo>
                <a:lnTo>
                  <a:pt x="1676" y="186068"/>
                </a:lnTo>
                <a:lnTo>
                  <a:pt x="0" y="177766"/>
                </a:lnTo>
                <a:lnTo>
                  <a:pt x="0" y="149324"/>
                </a:lnTo>
                <a:lnTo>
                  <a:pt x="1676" y="141022"/>
                </a:lnTo>
                <a:lnTo>
                  <a:pt x="6249" y="134241"/>
                </a:lnTo>
                <a:lnTo>
                  <a:pt x="13030" y="129669"/>
                </a:lnTo>
                <a:lnTo>
                  <a:pt x="21332" y="127992"/>
                </a:lnTo>
                <a:lnTo>
                  <a:pt x="49774" y="127992"/>
                </a:lnTo>
                <a:lnTo>
                  <a:pt x="58076" y="129669"/>
                </a:lnTo>
                <a:lnTo>
                  <a:pt x="64857" y="134241"/>
                </a:lnTo>
                <a:lnTo>
                  <a:pt x="69429" y="141022"/>
                </a:lnTo>
                <a:lnTo>
                  <a:pt x="71106" y="149324"/>
                </a:lnTo>
                <a:lnTo>
                  <a:pt x="71106" y="177766"/>
                </a:lnTo>
                <a:lnTo>
                  <a:pt x="69429" y="186068"/>
                </a:lnTo>
                <a:lnTo>
                  <a:pt x="64857" y="192849"/>
                </a:lnTo>
                <a:lnTo>
                  <a:pt x="58076" y="197421"/>
                </a:lnTo>
                <a:lnTo>
                  <a:pt x="49774" y="199098"/>
                </a:lnTo>
                <a:close/>
              </a:path>
              <a:path w="256539" h="199389">
                <a:moveTo>
                  <a:pt x="142213" y="199098"/>
                </a:moveTo>
                <a:lnTo>
                  <a:pt x="113770" y="199098"/>
                </a:lnTo>
                <a:lnTo>
                  <a:pt x="105469" y="197421"/>
                </a:lnTo>
                <a:lnTo>
                  <a:pt x="98688" y="192849"/>
                </a:lnTo>
                <a:lnTo>
                  <a:pt x="94115" y="186068"/>
                </a:lnTo>
                <a:lnTo>
                  <a:pt x="92438" y="177766"/>
                </a:lnTo>
                <a:lnTo>
                  <a:pt x="92438" y="149324"/>
                </a:lnTo>
                <a:lnTo>
                  <a:pt x="94115" y="141022"/>
                </a:lnTo>
                <a:lnTo>
                  <a:pt x="98688" y="134241"/>
                </a:lnTo>
                <a:lnTo>
                  <a:pt x="105469" y="129669"/>
                </a:lnTo>
                <a:lnTo>
                  <a:pt x="113770" y="127992"/>
                </a:lnTo>
                <a:lnTo>
                  <a:pt x="142213" y="127992"/>
                </a:lnTo>
                <a:lnTo>
                  <a:pt x="150515" y="129669"/>
                </a:lnTo>
                <a:lnTo>
                  <a:pt x="157295" y="134241"/>
                </a:lnTo>
                <a:lnTo>
                  <a:pt x="161868" y="141022"/>
                </a:lnTo>
                <a:lnTo>
                  <a:pt x="163545" y="149324"/>
                </a:lnTo>
                <a:lnTo>
                  <a:pt x="163545" y="177766"/>
                </a:lnTo>
                <a:lnTo>
                  <a:pt x="161868" y="186068"/>
                </a:lnTo>
                <a:lnTo>
                  <a:pt x="157295" y="192849"/>
                </a:lnTo>
                <a:lnTo>
                  <a:pt x="150515" y="197421"/>
                </a:lnTo>
                <a:lnTo>
                  <a:pt x="142213" y="199098"/>
                </a:lnTo>
                <a:close/>
              </a:path>
              <a:path w="256539" h="199389">
                <a:moveTo>
                  <a:pt x="234652" y="199098"/>
                </a:moveTo>
                <a:lnTo>
                  <a:pt x="206209" y="199098"/>
                </a:lnTo>
                <a:lnTo>
                  <a:pt x="197908" y="197421"/>
                </a:lnTo>
                <a:lnTo>
                  <a:pt x="191127" y="192849"/>
                </a:lnTo>
                <a:lnTo>
                  <a:pt x="186554" y="186068"/>
                </a:lnTo>
                <a:lnTo>
                  <a:pt x="184877" y="177766"/>
                </a:lnTo>
                <a:lnTo>
                  <a:pt x="184877" y="149324"/>
                </a:lnTo>
                <a:lnTo>
                  <a:pt x="186554" y="141022"/>
                </a:lnTo>
                <a:lnTo>
                  <a:pt x="191127" y="134241"/>
                </a:lnTo>
                <a:lnTo>
                  <a:pt x="197908" y="129669"/>
                </a:lnTo>
                <a:lnTo>
                  <a:pt x="206209" y="127992"/>
                </a:lnTo>
                <a:lnTo>
                  <a:pt x="234652" y="127992"/>
                </a:lnTo>
                <a:lnTo>
                  <a:pt x="242953" y="129669"/>
                </a:lnTo>
                <a:lnTo>
                  <a:pt x="249734" y="134241"/>
                </a:lnTo>
                <a:lnTo>
                  <a:pt x="254307" y="141022"/>
                </a:lnTo>
                <a:lnTo>
                  <a:pt x="255984" y="149324"/>
                </a:lnTo>
                <a:lnTo>
                  <a:pt x="255984" y="177766"/>
                </a:lnTo>
                <a:lnTo>
                  <a:pt x="254307" y="186068"/>
                </a:lnTo>
                <a:lnTo>
                  <a:pt x="249734" y="192849"/>
                </a:lnTo>
                <a:lnTo>
                  <a:pt x="242953" y="197421"/>
                </a:lnTo>
                <a:lnTo>
                  <a:pt x="234652" y="199098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28999" y="4299346"/>
            <a:ext cx="221456" cy="2167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16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199" y="1619249"/>
            <a:ext cx="1819274" cy="2047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81075" y="3819525"/>
            <a:ext cx="2285999" cy="2285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25812" y="2054225"/>
            <a:ext cx="6880225" cy="21285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>
                <a:solidFill>
                  <a:srgbClr val="C2132D"/>
                </a:solidFill>
                <a:latin typeface="Roboto Condensed"/>
                <a:cs typeface="Roboto Condensed"/>
              </a:rPr>
              <a:t>Faster </a:t>
            </a: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delimited </a:t>
            </a:r>
            <a:r>
              <a:rPr dirty="0" sz="2600" spc="5">
                <a:solidFill>
                  <a:srgbClr val="C2132D"/>
                </a:solidFill>
                <a:latin typeface="Roboto Condensed"/>
                <a:cs typeface="Roboto Condensed"/>
              </a:rPr>
              <a:t>reader </a:t>
            </a: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at</a:t>
            </a:r>
            <a:r>
              <a:rPr dirty="0" sz="2600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1.4GB/sec</a:t>
            </a:r>
            <a:endParaRPr sz="2600">
              <a:latin typeface="Roboto Condensed"/>
              <a:cs typeface="Roboto Condensed"/>
            </a:endParaRPr>
          </a:p>
          <a:p>
            <a:pPr marL="393700" indent="-133985">
              <a:lnSpc>
                <a:spcPct val="100000"/>
              </a:lnSpc>
              <a:spcBef>
                <a:spcPts val="278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vroom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is a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relatively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new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tidyverse</a:t>
            </a:r>
            <a:r>
              <a:rPr dirty="0" sz="1700" spc="-59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package that can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read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</a:t>
            </a:r>
            <a:endParaRPr sz="1800">
              <a:latin typeface="Roboto"/>
              <a:cs typeface="Roboto"/>
            </a:endParaRPr>
          </a:p>
          <a:p>
            <a:pPr marL="393065">
              <a:lnSpc>
                <a:spcPct val="100000"/>
              </a:lnSpc>
              <a:spcBef>
                <a:spcPts val="390"/>
              </a:spcBef>
            </a:pP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write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delimited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files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very </a:t>
            </a:r>
            <a:r>
              <a:rPr dirty="0" sz="1800" spc="-20">
                <a:solidFill>
                  <a:srgbClr val="585D60"/>
                </a:solidFill>
                <a:latin typeface="Roboto"/>
                <a:cs typeface="Roboto"/>
              </a:rPr>
              <a:t>efficiently.</a:t>
            </a:r>
            <a:endParaRPr sz="1800">
              <a:latin typeface="Roboto"/>
              <a:cs typeface="Roboto"/>
            </a:endParaRPr>
          </a:p>
          <a:p>
            <a:pPr marL="393065" marR="251460" indent="-133985">
              <a:lnSpc>
                <a:spcPct val="114599"/>
              </a:lnSpc>
              <a:spcBef>
                <a:spcPts val="97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It is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recommended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for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large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CSV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files,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see </a:t>
            </a:r>
            <a:r>
              <a:rPr dirty="0" sz="1800" spc="-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tidyverse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blog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for a  detailed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introduction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on the package.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43275" y="4438650"/>
            <a:ext cx="7267575" cy="61912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6520" rIns="0" bIns="0" rtlCol="0" vert="horz">
            <a:spAutoFit/>
          </a:bodyPr>
          <a:lstStyle/>
          <a:p>
            <a:pPr marL="103505" marR="1838960">
              <a:lnSpc>
                <a:spcPts val="1580"/>
              </a:lnSpc>
              <a:spcBef>
                <a:spcPts val="760"/>
              </a:spcBef>
            </a:pPr>
            <a:r>
              <a:rPr dirty="0" sz="1350" spc="10" b="1">
                <a:solidFill>
                  <a:srgbClr val="000080"/>
                </a:solidFill>
                <a:latin typeface="Courier New"/>
                <a:cs typeface="Courier New"/>
              </a:rPr>
              <a:t>if</a:t>
            </a:r>
            <a:r>
              <a:rPr dirty="0" sz="1350" spc="10">
                <a:latin typeface="Courier New"/>
                <a:cs typeface="Courier New"/>
              </a:rPr>
              <a:t>(</a:t>
            </a:r>
            <a:r>
              <a:rPr dirty="0" sz="1350" spc="10" b="1">
                <a:solidFill>
                  <a:srgbClr val="000080"/>
                </a:solidFill>
                <a:latin typeface="Courier New"/>
                <a:cs typeface="Courier New"/>
              </a:rPr>
              <a:t>require</a:t>
            </a:r>
            <a:r>
              <a:rPr dirty="0" sz="1350" spc="10">
                <a:latin typeface="Courier New"/>
                <a:cs typeface="Courier New"/>
              </a:rPr>
              <a:t>(vroom)==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FALSE</a:t>
            </a:r>
            <a:r>
              <a:rPr dirty="0" sz="1350" spc="10">
                <a:latin typeface="Courier New"/>
                <a:cs typeface="Courier New"/>
              </a:rPr>
              <a:t>)</a:t>
            </a:r>
            <a:r>
              <a:rPr dirty="0" sz="1350" spc="-5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install.packages(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'vroom'</a:t>
            </a:r>
            <a:r>
              <a:rPr dirty="0" sz="1350" spc="10">
                <a:latin typeface="Courier New"/>
                <a:cs typeface="Courier New"/>
              </a:rPr>
              <a:t>)  fast_df &lt;-</a:t>
            </a:r>
            <a:r>
              <a:rPr dirty="0" sz="1350" spc="-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vroom::vroom(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"your_file.csv"</a:t>
            </a:r>
            <a:r>
              <a:rPr dirty="0" sz="1350" spc="10">
                <a:latin typeface="Courier New"/>
                <a:cs typeface="Courier New"/>
              </a:rPr>
              <a:t>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837247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"/>
              <a:t>Advanced: </a:t>
            </a:r>
            <a:r>
              <a:rPr dirty="0" spc="10"/>
              <a:t>Reading CSVs with the</a:t>
            </a:r>
            <a:r>
              <a:rPr dirty="0" spc="-15"/>
              <a:t> </a:t>
            </a:r>
            <a:r>
              <a:rPr dirty="0"/>
              <a:t>vroom</a:t>
            </a:r>
          </a:p>
        </p:txBody>
      </p:sp>
      <p:sp>
        <p:nvSpPr>
          <p:cNvPr id="7" name="object 7"/>
          <p:cNvSpPr/>
          <p:nvPr/>
        </p:nvSpPr>
        <p:spPr>
          <a:xfrm>
            <a:off x="9383389" y="632817"/>
            <a:ext cx="458470" cy="458470"/>
          </a:xfrm>
          <a:custGeom>
            <a:avLst/>
            <a:gdLst/>
            <a:ahLst/>
            <a:cxnLst/>
            <a:rect l="l" t="t" r="r" b="b"/>
            <a:pathLst>
              <a:path w="458470" h="458469">
                <a:moveTo>
                  <a:pt x="212824" y="130968"/>
                </a:moveTo>
                <a:lnTo>
                  <a:pt x="0" y="130968"/>
                </a:lnTo>
                <a:lnTo>
                  <a:pt x="51875" y="27114"/>
                </a:lnTo>
                <a:lnTo>
                  <a:pt x="59671" y="15885"/>
                </a:lnTo>
                <a:lnTo>
                  <a:pt x="70037" y="7341"/>
                </a:lnTo>
                <a:lnTo>
                  <a:pt x="82322" y="1905"/>
                </a:lnTo>
                <a:lnTo>
                  <a:pt x="95873" y="0"/>
                </a:lnTo>
                <a:lnTo>
                  <a:pt x="212824" y="0"/>
                </a:lnTo>
                <a:lnTo>
                  <a:pt x="212824" y="130968"/>
                </a:lnTo>
                <a:close/>
              </a:path>
              <a:path w="458470" h="458469">
                <a:moveTo>
                  <a:pt x="458390" y="130968"/>
                </a:moveTo>
                <a:lnTo>
                  <a:pt x="245566" y="130968"/>
                </a:lnTo>
                <a:lnTo>
                  <a:pt x="245566" y="0"/>
                </a:lnTo>
                <a:lnTo>
                  <a:pt x="362517" y="0"/>
                </a:lnTo>
                <a:lnTo>
                  <a:pt x="376068" y="1905"/>
                </a:lnTo>
                <a:lnTo>
                  <a:pt x="388353" y="7341"/>
                </a:lnTo>
                <a:lnTo>
                  <a:pt x="398719" y="15885"/>
                </a:lnTo>
                <a:lnTo>
                  <a:pt x="406514" y="27114"/>
                </a:lnTo>
                <a:lnTo>
                  <a:pt x="458390" y="130968"/>
                </a:lnTo>
                <a:close/>
              </a:path>
              <a:path w="458470" h="458469">
                <a:moveTo>
                  <a:pt x="392906" y="458390"/>
                </a:moveTo>
                <a:lnTo>
                  <a:pt x="65484" y="458390"/>
                </a:lnTo>
                <a:lnTo>
                  <a:pt x="40014" y="453237"/>
                </a:lnTo>
                <a:lnTo>
                  <a:pt x="19197" y="439192"/>
                </a:lnTo>
                <a:lnTo>
                  <a:pt x="5152" y="418375"/>
                </a:lnTo>
                <a:lnTo>
                  <a:pt x="0" y="392906"/>
                </a:lnTo>
                <a:lnTo>
                  <a:pt x="0" y="163710"/>
                </a:lnTo>
                <a:lnTo>
                  <a:pt x="458390" y="163710"/>
                </a:lnTo>
                <a:lnTo>
                  <a:pt x="458390" y="392906"/>
                </a:lnTo>
                <a:lnTo>
                  <a:pt x="453237" y="418375"/>
                </a:lnTo>
                <a:lnTo>
                  <a:pt x="439192" y="439192"/>
                </a:lnTo>
                <a:lnTo>
                  <a:pt x="418375" y="453237"/>
                </a:lnTo>
                <a:lnTo>
                  <a:pt x="392906" y="458390"/>
                </a:lnTo>
                <a:close/>
              </a:path>
            </a:pathLst>
          </a:custGeom>
          <a:solidFill>
            <a:srgbClr val="FFD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16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6677659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Quick </a:t>
            </a:r>
            <a:r>
              <a:rPr dirty="0" spc="5"/>
              <a:t>Refresher </a:t>
            </a:r>
            <a:r>
              <a:rPr dirty="0"/>
              <a:t>from </a:t>
            </a:r>
            <a:r>
              <a:rPr dirty="0" spc="10"/>
              <a:t>Last</a:t>
            </a:r>
            <a:r>
              <a:rPr dirty="0" spc="-40"/>
              <a:t> </a:t>
            </a:r>
            <a:r>
              <a:rPr dirty="0" spc="10"/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1700" y="1530350"/>
            <a:ext cx="7129780" cy="1166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46779" algn="l"/>
              </a:tabLst>
            </a:pPr>
            <a:r>
              <a:rPr dirty="0" sz="1750" spc="65">
                <a:solidFill>
                  <a:srgbClr val="585D60"/>
                </a:solidFill>
                <a:latin typeface="Segoe UI Emoji"/>
                <a:cs typeface="Segoe UI Emoji"/>
              </a:rPr>
              <a:t>✅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Describe why we</a:t>
            </a:r>
            <a:r>
              <a:rPr dirty="0" sz="1800" spc="-9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using	in this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course?</a:t>
            </a:r>
            <a:endParaRPr sz="1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dirty="0" sz="1750" spc="65">
                <a:solidFill>
                  <a:srgbClr val="585D60"/>
                </a:solidFill>
                <a:latin typeface="Segoe UI Emoji"/>
                <a:cs typeface="Segoe UI Emoji"/>
              </a:rPr>
              <a:t>✅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Understand the syntax, data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structures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</a:t>
            </a:r>
            <a:r>
              <a:rPr dirty="0" sz="1800" spc="-10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functions</a:t>
            </a:r>
            <a:endParaRPr sz="1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  <a:tabLst>
                <a:tab pos="3739515" algn="l"/>
                <a:tab pos="6482080" algn="l"/>
              </a:tabLst>
            </a:pPr>
            <a:r>
              <a:rPr dirty="0" sz="1750" spc="65">
                <a:solidFill>
                  <a:srgbClr val="585D60"/>
                </a:solidFill>
                <a:latin typeface="Segoe UI Emoji"/>
                <a:cs typeface="Segoe UI Emoji"/>
              </a:rPr>
              <a:t>✅</a:t>
            </a:r>
            <a:r>
              <a:rPr dirty="0" sz="1750" spc="-35">
                <a:solidFill>
                  <a:srgbClr val="585D60"/>
                </a:solidFill>
                <a:latin typeface="Segoe UI Emoji"/>
                <a:cs typeface="Segoe UI Emoji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Utili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z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p</a:t>
            </a:r>
            <a:r>
              <a:rPr dirty="0" sz="1800" spc="-20">
                <a:solidFill>
                  <a:srgbClr val="585D60"/>
                </a:solidFill>
                <a:latin typeface="Roboto"/>
                <a:cs typeface="Roboto"/>
              </a:rPr>
              <a:t>r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oject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workflow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	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</a:t>
            </a:r>
            <a:r>
              <a:rPr dirty="0" sz="1800" spc="-20">
                <a:solidFill>
                  <a:srgbClr val="585D60"/>
                </a:solidFill>
                <a:latin typeface="Roboto"/>
                <a:cs typeface="Roboto"/>
              </a:rPr>
              <a:t>r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eate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y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our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second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	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script.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38600" y="1586371"/>
            <a:ext cx="258445" cy="199390"/>
          </a:xfrm>
          <a:custGeom>
            <a:avLst/>
            <a:gdLst/>
            <a:ahLst/>
            <a:cxnLst/>
            <a:rect l="l" t="t" r="r" b="b"/>
            <a:pathLst>
              <a:path w="258445" h="199389">
                <a:moveTo>
                  <a:pt x="150441" y="199106"/>
                </a:moveTo>
                <a:lnTo>
                  <a:pt x="106397" y="199106"/>
                </a:lnTo>
                <a:lnTo>
                  <a:pt x="106397" y="171596"/>
                </a:lnTo>
                <a:lnTo>
                  <a:pt x="64254" y="161266"/>
                </a:lnTo>
                <a:lnTo>
                  <a:pt x="30516" y="142324"/>
                </a:lnTo>
                <a:lnTo>
                  <a:pt x="8118" y="116741"/>
                </a:lnTo>
                <a:lnTo>
                  <a:pt x="0" y="86487"/>
                </a:lnTo>
                <a:lnTo>
                  <a:pt x="10148" y="52817"/>
                </a:lnTo>
                <a:lnTo>
                  <a:pt x="37821" y="25327"/>
                </a:lnTo>
                <a:lnTo>
                  <a:pt x="78860" y="6794"/>
                </a:lnTo>
                <a:lnTo>
                  <a:pt x="129108" y="0"/>
                </a:lnTo>
                <a:lnTo>
                  <a:pt x="179355" y="6794"/>
                </a:lnTo>
                <a:lnTo>
                  <a:pt x="220395" y="25327"/>
                </a:lnTo>
                <a:lnTo>
                  <a:pt x="228946" y="33821"/>
                </a:lnTo>
                <a:lnTo>
                  <a:pt x="148885" y="33821"/>
                </a:lnTo>
                <a:lnTo>
                  <a:pt x="110696" y="38463"/>
                </a:lnTo>
                <a:lnTo>
                  <a:pt x="79503" y="51126"/>
                </a:lnTo>
                <a:lnTo>
                  <a:pt x="58468" y="69914"/>
                </a:lnTo>
                <a:lnTo>
                  <a:pt x="50754" y="92931"/>
                </a:lnTo>
                <a:lnTo>
                  <a:pt x="54801" y="109747"/>
                </a:lnTo>
                <a:lnTo>
                  <a:pt x="54923" y="109953"/>
                </a:lnTo>
                <a:lnTo>
                  <a:pt x="66226" y="124791"/>
                </a:lnTo>
                <a:lnTo>
                  <a:pt x="83810" y="137161"/>
                </a:lnTo>
                <a:lnTo>
                  <a:pt x="106397" y="146219"/>
                </a:lnTo>
                <a:lnTo>
                  <a:pt x="150396" y="146219"/>
                </a:lnTo>
                <a:lnTo>
                  <a:pt x="150396" y="151996"/>
                </a:lnTo>
                <a:lnTo>
                  <a:pt x="220957" y="151996"/>
                </a:lnTo>
                <a:lnTo>
                  <a:pt x="229019" y="165596"/>
                </a:lnTo>
                <a:lnTo>
                  <a:pt x="181285" y="165596"/>
                </a:lnTo>
                <a:lnTo>
                  <a:pt x="173897" y="167611"/>
                </a:lnTo>
                <a:lnTo>
                  <a:pt x="166279" y="169318"/>
                </a:lnTo>
                <a:lnTo>
                  <a:pt x="158454" y="170708"/>
                </a:lnTo>
                <a:lnTo>
                  <a:pt x="150441" y="171774"/>
                </a:lnTo>
                <a:lnTo>
                  <a:pt x="150441" y="199106"/>
                </a:lnTo>
                <a:close/>
              </a:path>
              <a:path w="258445" h="199389">
                <a:moveTo>
                  <a:pt x="229512" y="140219"/>
                </a:moveTo>
                <a:lnTo>
                  <a:pt x="211817" y="140219"/>
                </a:lnTo>
                <a:lnTo>
                  <a:pt x="224911" y="131949"/>
                </a:lnTo>
                <a:lnTo>
                  <a:pt x="234739" y="121358"/>
                </a:lnTo>
                <a:lnTo>
                  <a:pt x="240917" y="108376"/>
                </a:lnTo>
                <a:lnTo>
                  <a:pt x="243061" y="92931"/>
                </a:lnTo>
                <a:lnTo>
                  <a:pt x="235965" y="66389"/>
                </a:lnTo>
                <a:lnTo>
                  <a:pt x="216289" y="47993"/>
                </a:lnTo>
                <a:lnTo>
                  <a:pt x="186456" y="37288"/>
                </a:lnTo>
                <a:lnTo>
                  <a:pt x="148885" y="33821"/>
                </a:lnTo>
                <a:lnTo>
                  <a:pt x="228946" y="33821"/>
                </a:lnTo>
                <a:lnTo>
                  <a:pt x="248068" y="52817"/>
                </a:lnTo>
                <a:lnTo>
                  <a:pt x="258216" y="86487"/>
                </a:lnTo>
                <a:lnTo>
                  <a:pt x="255484" y="104250"/>
                </a:lnTo>
                <a:lnTo>
                  <a:pt x="247655" y="120764"/>
                </a:lnTo>
                <a:lnTo>
                  <a:pt x="235285" y="135661"/>
                </a:lnTo>
                <a:lnTo>
                  <a:pt x="229512" y="140219"/>
                </a:lnTo>
                <a:close/>
              </a:path>
              <a:path w="258445" h="199389">
                <a:moveTo>
                  <a:pt x="150396" y="146219"/>
                </a:moveTo>
                <a:lnTo>
                  <a:pt x="106397" y="146219"/>
                </a:lnTo>
                <a:lnTo>
                  <a:pt x="106397" y="53643"/>
                </a:lnTo>
                <a:lnTo>
                  <a:pt x="194840" y="53643"/>
                </a:lnTo>
                <a:lnTo>
                  <a:pt x="201131" y="54353"/>
                </a:lnTo>
                <a:lnTo>
                  <a:pt x="214973" y="58793"/>
                </a:lnTo>
                <a:lnTo>
                  <a:pt x="228814" y="70424"/>
                </a:lnTo>
                <a:lnTo>
                  <a:pt x="232931" y="85007"/>
                </a:lnTo>
                <a:lnTo>
                  <a:pt x="167731" y="85007"/>
                </a:lnTo>
                <a:lnTo>
                  <a:pt x="150796" y="85242"/>
                </a:lnTo>
                <a:lnTo>
                  <a:pt x="150796" y="109953"/>
                </a:lnTo>
                <a:lnTo>
                  <a:pt x="166193" y="110269"/>
                </a:lnTo>
                <a:lnTo>
                  <a:pt x="230437" y="110269"/>
                </a:lnTo>
                <a:lnTo>
                  <a:pt x="229092" y="115327"/>
                </a:lnTo>
                <a:lnTo>
                  <a:pt x="215862" y="127691"/>
                </a:lnTo>
                <a:lnTo>
                  <a:pt x="202631" y="132864"/>
                </a:lnTo>
                <a:lnTo>
                  <a:pt x="196618" y="133908"/>
                </a:lnTo>
                <a:lnTo>
                  <a:pt x="204440" y="136263"/>
                </a:lnTo>
                <a:lnTo>
                  <a:pt x="208973" y="138574"/>
                </a:lnTo>
                <a:lnTo>
                  <a:pt x="209728" y="138930"/>
                </a:lnTo>
                <a:lnTo>
                  <a:pt x="210751" y="139508"/>
                </a:lnTo>
                <a:lnTo>
                  <a:pt x="211817" y="140219"/>
                </a:lnTo>
                <a:lnTo>
                  <a:pt x="229512" y="140219"/>
                </a:lnTo>
                <a:lnTo>
                  <a:pt x="227035" y="142174"/>
                </a:lnTo>
                <a:lnTo>
                  <a:pt x="150396" y="142174"/>
                </a:lnTo>
                <a:lnTo>
                  <a:pt x="150396" y="146219"/>
                </a:lnTo>
                <a:close/>
              </a:path>
              <a:path w="258445" h="199389">
                <a:moveTo>
                  <a:pt x="230437" y="110269"/>
                </a:moveTo>
                <a:lnTo>
                  <a:pt x="166193" y="110269"/>
                </a:lnTo>
                <a:lnTo>
                  <a:pt x="178574" y="109747"/>
                </a:lnTo>
                <a:lnTo>
                  <a:pt x="186821" y="106184"/>
                </a:lnTo>
                <a:lnTo>
                  <a:pt x="189818" y="97375"/>
                </a:lnTo>
                <a:lnTo>
                  <a:pt x="187333" y="89086"/>
                </a:lnTo>
                <a:lnTo>
                  <a:pt x="179940" y="85625"/>
                </a:lnTo>
                <a:lnTo>
                  <a:pt x="167731" y="85007"/>
                </a:lnTo>
                <a:lnTo>
                  <a:pt x="232931" y="85007"/>
                </a:lnTo>
                <a:lnTo>
                  <a:pt x="235106" y="92709"/>
                </a:lnTo>
                <a:lnTo>
                  <a:pt x="230437" y="110269"/>
                </a:lnTo>
                <a:close/>
              </a:path>
              <a:path w="258445" h="199389">
                <a:moveTo>
                  <a:pt x="220957" y="151996"/>
                </a:moveTo>
                <a:lnTo>
                  <a:pt x="150396" y="151996"/>
                </a:lnTo>
                <a:lnTo>
                  <a:pt x="158218" y="151952"/>
                </a:lnTo>
                <a:lnTo>
                  <a:pt x="165729" y="151552"/>
                </a:lnTo>
                <a:lnTo>
                  <a:pt x="172885" y="150707"/>
                </a:lnTo>
                <a:lnTo>
                  <a:pt x="170618" y="147374"/>
                </a:lnTo>
                <a:lnTo>
                  <a:pt x="167018" y="142174"/>
                </a:lnTo>
                <a:lnTo>
                  <a:pt x="227035" y="142174"/>
                </a:lnTo>
                <a:lnTo>
                  <a:pt x="218928" y="148574"/>
                </a:lnTo>
                <a:lnTo>
                  <a:pt x="220957" y="151996"/>
                </a:lnTo>
                <a:close/>
              </a:path>
              <a:path w="258445" h="199389">
                <a:moveTo>
                  <a:pt x="248883" y="199106"/>
                </a:moveTo>
                <a:lnTo>
                  <a:pt x="199106" y="199106"/>
                </a:lnTo>
                <a:lnTo>
                  <a:pt x="181285" y="165596"/>
                </a:lnTo>
                <a:lnTo>
                  <a:pt x="229019" y="165596"/>
                </a:lnTo>
                <a:lnTo>
                  <a:pt x="248883" y="199106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24350" y="2453146"/>
            <a:ext cx="258445" cy="199390"/>
          </a:xfrm>
          <a:custGeom>
            <a:avLst/>
            <a:gdLst/>
            <a:ahLst/>
            <a:cxnLst/>
            <a:rect l="l" t="t" r="r" b="b"/>
            <a:pathLst>
              <a:path w="258445" h="199389">
                <a:moveTo>
                  <a:pt x="150441" y="199106"/>
                </a:moveTo>
                <a:lnTo>
                  <a:pt x="106397" y="199106"/>
                </a:lnTo>
                <a:lnTo>
                  <a:pt x="106397" y="171596"/>
                </a:lnTo>
                <a:lnTo>
                  <a:pt x="64254" y="161266"/>
                </a:lnTo>
                <a:lnTo>
                  <a:pt x="30516" y="142324"/>
                </a:lnTo>
                <a:lnTo>
                  <a:pt x="8118" y="116741"/>
                </a:lnTo>
                <a:lnTo>
                  <a:pt x="0" y="86487"/>
                </a:lnTo>
                <a:lnTo>
                  <a:pt x="10148" y="52817"/>
                </a:lnTo>
                <a:lnTo>
                  <a:pt x="37821" y="25327"/>
                </a:lnTo>
                <a:lnTo>
                  <a:pt x="78860" y="6794"/>
                </a:lnTo>
                <a:lnTo>
                  <a:pt x="129108" y="0"/>
                </a:lnTo>
                <a:lnTo>
                  <a:pt x="179355" y="6794"/>
                </a:lnTo>
                <a:lnTo>
                  <a:pt x="220395" y="25327"/>
                </a:lnTo>
                <a:lnTo>
                  <a:pt x="228946" y="33821"/>
                </a:lnTo>
                <a:lnTo>
                  <a:pt x="148885" y="33821"/>
                </a:lnTo>
                <a:lnTo>
                  <a:pt x="110696" y="38463"/>
                </a:lnTo>
                <a:lnTo>
                  <a:pt x="79503" y="51126"/>
                </a:lnTo>
                <a:lnTo>
                  <a:pt x="58468" y="69914"/>
                </a:lnTo>
                <a:lnTo>
                  <a:pt x="50754" y="92931"/>
                </a:lnTo>
                <a:lnTo>
                  <a:pt x="54801" y="109747"/>
                </a:lnTo>
                <a:lnTo>
                  <a:pt x="54923" y="109953"/>
                </a:lnTo>
                <a:lnTo>
                  <a:pt x="66226" y="124791"/>
                </a:lnTo>
                <a:lnTo>
                  <a:pt x="83810" y="137161"/>
                </a:lnTo>
                <a:lnTo>
                  <a:pt x="106397" y="146219"/>
                </a:lnTo>
                <a:lnTo>
                  <a:pt x="150396" y="146219"/>
                </a:lnTo>
                <a:lnTo>
                  <a:pt x="150396" y="151996"/>
                </a:lnTo>
                <a:lnTo>
                  <a:pt x="220957" y="151996"/>
                </a:lnTo>
                <a:lnTo>
                  <a:pt x="229019" y="165596"/>
                </a:lnTo>
                <a:lnTo>
                  <a:pt x="181285" y="165596"/>
                </a:lnTo>
                <a:lnTo>
                  <a:pt x="173897" y="167611"/>
                </a:lnTo>
                <a:lnTo>
                  <a:pt x="166279" y="169318"/>
                </a:lnTo>
                <a:lnTo>
                  <a:pt x="158454" y="170708"/>
                </a:lnTo>
                <a:lnTo>
                  <a:pt x="150441" y="171774"/>
                </a:lnTo>
                <a:lnTo>
                  <a:pt x="150441" y="199106"/>
                </a:lnTo>
                <a:close/>
              </a:path>
              <a:path w="258445" h="199389">
                <a:moveTo>
                  <a:pt x="229512" y="140219"/>
                </a:moveTo>
                <a:lnTo>
                  <a:pt x="211817" y="140219"/>
                </a:lnTo>
                <a:lnTo>
                  <a:pt x="224911" y="131949"/>
                </a:lnTo>
                <a:lnTo>
                  <a:pt x="234739" y="121358"/>
                </a:lnTo>
                <a:lnTo>
                  <a:pt x="240917" y="108376"/>
                </a:lnTo>
                <a:lnTo>
                  <a:pt x="243061" y="92931"/>
                </a:lnTo>
                <a:lnTo>
                  <a:pt x="235965" y="66389"/>
                </a:lnTo>
                <a:lnTo>
                  <a:pt x="216289" y="47993"/>
                </a:lnTo>
                <a:lnTo>
                  <a:pt x="186456" y="37288"/>
                </a:lnTo>
                <a:lnTo>
                  <a:pt x="148885" y="33821"/>
                </a:lnTo>
                <a:lnTo>
                  <a:pt x="228946" y="33821"/>
                </a:lnTo>
                <a:lnTo>
                  <a:pt x="248068" y="52817"/>
                </a:lnTo>
                <a:lnTo>
                  <a:pt x="258216" y="86487"/>
                </a:lnTo>
                <a:lnTo>
                  <a:pt x="255484" y="104250"/>
                </a:lnTo>
                <a:lnTo>
                  <a:pt x="247655" y="120764"/>
                </a:lnTo>
                <a:lnTo>
                  <a:pt x="235285" y="135661"/>
                </a:lnTo>
                <a:lnTo>
                  <a:pt x="229512" y="140219"/>
                </a:lnTo>
                <a:close/>
              </a:path>
              <a:path w="258445" h="199389">
                <a:moveTo>
                  <a:pt x="150396" y="146219"/>
                </a:moveTo>
                <a:lnTo>
                  <a:pt x="106397" y="146219"/>
                </a:lnTo>
                <a:lnTo>
                  <a:pt x="106397" y="53643"/>
                </a:lnTo>
                <a:lnTo>
                  <a:pt x="194840" y="53643"/>
                </a:lnTo>
                <a:lnTo>
                  <a:pt x="201131" y="54353"/>
                </a:lnTo>
                <a:lnTo>
                  <a:pt x="214973" y="58793"/>
                </a:lnTo>
                <a:lnTo>
                  <a:pt x="228814" y="70424"/>
                </a:lnTo>
                <a:lnTo>
                  <a:pt x="232931" y="85007"/>
                </a:lnTo>
                <a:lnTo>
                  <a:pt x="167731" y="85007"/>
                </a:lnTo>
                <a:lnTo>
                  <a:pt x="150796" y="85242"/>
                </a:lnTo>
                <a:lnTo>
                  <a:pt x="150796" y="109953"/>
                </a:lnTo>
                <a:lnTo>
                  <a:pt x="166193" y="110269"/>
                </a:lnTo>
                <a:lnTo>
                  <a:pt x="230437" y="110269"/>
                </a:lnTo>
                <a:lnTo>
                  <a:pt x="229092" y="115327"/>
                </a:lnTo>
                <a:lnTo>
                  <a:pt x="215862" y="127691"/>
                </a:lnTo>
                <a:lnTo>
                  <a:pt x="202631" y="132864"/>
                </a:lnTo>
                <a:lnTo>
                  <a:pt x="196618" y="133908"/>
                </a:lnTo>
                <a:lnTo>
                  <a:pt x="204440" y="136263"/>
                </a:lnTo>
                <a:lnTo>
                  <a:pt x="208973" y="138574"/>
                </a:lnTo>
                <a:lnTo>
                  <a:pt x="209728" y="138930"/>
                </a:lnTo>
                <a:lnTo>
                  <a:pt x="210751" y="139508"/>
                </a:lnTo>
                <a:lnTo>
                  <a:pt x="211817" y="140219"/>
                </a:lnTo>
                <a:lnTo>
                  <a:pt x="229512" y="140219"/>
                </a:lnTo>
                <a:lnTo>
                  <a:pt x="227035" y="142174"/>
                </a:lnTo>
                <a:lnTo>
                  <a:pt x="150396" y="142174"/>
                </a:lnTo>
                <a:lnTo>
                  <a:pt x="150396" y="146219"/>
                </a:lnTo>
                <a:close/>
              </a:path>
              <a:path w="258445" h="199389">
                <a:moveTo>
                  <a:pt x="230437" y="110269"/>
                </a:moveTo>
                <a:lnTo>
                  <a:pt x="166193" y="110269"/>
                </a:lnTo>
                <a:lnTo>
                  <a:pt x="178574" y="109747"/>
                </a:lnTo>
                <a:lnTo>
                  <a:pt x="186821" y="106184"/>
                </a:lnTo>
                <a:lnTo>
                  <a:pt x="189818" y="97375"/>
                </a:lnTo>
                <a:lnTo>
                  <a:pt x="187333" y="89086"/>
                </a:lnTo>
                <a:lnTo>
                  <a:pt x="179940" y="85625"/>
                </a:lnTo>
                <a:lnTo>
                  <a:pt x="167731" y="85007"/>
                </a:lnTo>
                <a:lnTo>
                  <a:pt x="232931" y="85007"/>
                </a:lnTo>
                <a:lnTo>
                  <a:pt x="235106" y="92709"/>
                </a:lnTo>
                <a:lnTo>
                  <a:pt x="230437" y="110269"/>
                </a:lnTo>
                <a:close/>
              </a:path>
              <a:path w="258445" h="199389">
                <a:moveTo>
                  <a:pt x="220957" y="151996"/>
                </a:moveTo>
                <a:lnTo>
                  <a:pt x="150396" y="151996"/>
                </a:lnTo>
                <a:lnTo>
                  <a:pt x="158218" y="151952"/>
                </a:lnTo>
                <a:lnTo>
                  <a:pt x="165729" y="151552"/>
                </a:lnTo>
                <a:lnTo>
                  <a:pt x="172885" y="150707"/>
                </a:lnTo>
                <a:lnTo>
                  <a:pt x="170618" y="147374"/>
                </a:lnTo>
                <a:lnTo>
                  <a:pt x="167018" y="142174"/>
                </a:lnTo>
                <a:lnTo>
                  <a:pt x="227035" y="142174"/>
                </a:lnTo>
                <a:lnTo>
                  <a:pt x="218928" y="148574"/>
                </a:lnTo>
                <a:lnTo>
                  <a:pt x="220957" y="151996"/>
                </a:lnTo>
                <a:close/>
              </a:path>
              <a:path w="258445" h="199389">
                <a:moveTo>
                  <a:pt x="248883" y="199106"/>
                </a:moveTo>
                <a:lnTo>
                  <a:pt x="199106" y="199106"/>
                </a:lnTo>
                <a:lnTo>
                  <a:pt x="181285" y="165596"/>
                </a:lnTo>
                <a:lnTo>
                  <a:pt x="229019" y="165596"/>
                </a:lnTo>
                <a:lnTo>
                  <a:pt x="248883" y="199106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67550" y="2453146"/>
            <a:ext cx="258445" cy="199390"/>
          </a:xfrm>
          <a:custGeom>
            <a:avLst/>
            <a:gdLst/>
            <a:ahLst/>
            <a:cxnLst/>
            <a:rect l="l" t="t" r="r" b="b"/>
            <a:pathLst>
              <a:path w="258445" h="199389">
                <a:moveTo>
                  <a:pt x="150441" y="199106"/>
                </a:moveTo>
                <a:lnTo>
                  <a:pt x="106397" y="199106"/>
                </a:lnTo>
                <a:lnTo>
                  <a:pt x="106397" y="171596"/>
                </a:lnTo>
                <a:lnTo>
                  <a:pt x="64254" y="161266"/>
                </a:lnTo>
                <a:lnTo>
                  <a:pt x="30516" y="142324"/>
                </a:lnTo>
                <a:lnTo>
                  <a:pt x="8118" y="116741"/>
                </a:lnTo>
                <a:lnTo>
                  <a:pt x="0" y="86487"/>
                </a:lnTo>
                <a:lnTo>
                  <a:pt x="10148" y="52817"/>
                </a:lnTo>
                <a:lnTo>
                  <a:pt x="37821" y="25327"/>
                </a:lnTo>
                <a:lnTo>
                  <a:pt x="78860" y="6794"/>
                </a:lnTo>
                <a:lnTo>
                  <a:pt x="129108" y="0"/>
                </a:lnTo>
                <a:lnTo>
                  <a:pt x="179355" y="6794"/>
                </a:lnTo>
                <a:lnTo>
                  <a:pt x="220395" y="25327"/>
                </a:lnTo>
                <a:lnTo>
                  <a:pt x="228946" y="33821"/>
                </a:lnTo>
                <a:lnTo>
                  <a:pt x="148885" y="33821"/>
                </a:lnTo>
                <a:lnTo>
                  <a:pt x="110696" y="38463"/>
                </a:lnTo>
                <a:lnTo>
                  <a:pt x="79503" y="51126"/>
                </a:lnTo>
                <a:lnTo>
                  <a:pt x="58468" y="69914"/>
                </a:lnTo>
                <a:lnTo>
                  <a:pt x="50754" y="92931"/>
                </a:lnTo>
                <a:lnTo>
                  <a:pt x="54801" y="109747"/>
                </a:lnTo>
                <a:lnTo>
                  <a:pt x="54923" y="109953"/>
                </a:lnTo>
                <a:lnTo>
                  <a:pt x="66226" y="124791"/>
                </a:lnTo>
                <a:lnTo>
                  <a:pt x="83810" y="137161"/>
                </a:lnTo>
                <a:lnTo>
                  <a:pt x="106397" y="146219"/>
                </a:lnTo>
                <a:lnTo>
                  <a:pt x="150396" y="146219"/>
                </a:lnTo>
                <a:lnTo>
                  <a:pt x="150396" y="151996"/>
                </a:lnTo>
                <a:lnTo>
                  <a:pt x="220957" y="151996"/>
                </a:lnTo>
                <a:lnTo>
                  <a:pt x="229019" y="165596"/>
                </a:lnTo>
                <a:lnTo>
                  <a:pt x="181285" y="165596"/>
                </a:lnTo>
                <a:lnTo>
                  <a:pt x="173897" y="167611"/>
                </a:lnTo>
                <a:lnTo>
                  <a:pt x="166279" y="169318"/>
                </a:lnTo>
                <a:lnTo>
                  <a:pt x="158454" y="170708"/>
                </a:lnTo>
                <a:lnTo>
                  <a:pt x="150441" y="171774"/>
                </a:lnTo>
                <a:lnTo>
                  <a:pt x="150441" y="199106"/>
                </a:lnTo>
                <a:close/>
              </a:path>
              <a:path w="258445" h="199389">
                <a:moveTo>
                  <a:pt x="229512" y="140219"/>
                </a:moveTo>
                <a:lnTo>
                  <a:pt x="211817" y="140219"/>
                </a:lnTo>
                <a:lnTo>
                  <a:pt x="224911" y="131949"/>
                </a:lnTo>
                <a:lnTo>
                  <a:pt x="234739" y="121358"/>
                </a:lnTo>
                <a:lnTo>
                  <a:pt x="240917" y="108376"/>
                </a:lnTo>
                <a:lnTo>
                  <a:pt x="243061" y="92931"/>
                </a:lnTo>
                <a:lnTo>
                  <a:pt x="235965" y="66389"/>
                </a:lnTo>
                <a:lnTo>
                  <a:pt x="216289" y="47993"/>
                </a:lnTo>
                <a:lnTo>
                  <a:pt x="186456" y="37288"/>
                </a:lnTo>
                <a:lnTo>
                  <a:pt x="148885" y="33821"/>
                </a:lnTo>
                <a:lnTo>
                  <a:pt x="228946" y="33821"/>
                </a:lnTo>
                <a:lnTo>
                  <a:pt x="248068" y="52817"/>
                </a:lnTo>
                <a:lnTo>
                  <a:pt x="258216" y="86487"/>
                </a:lnTo>
                <a:lnTo>
                  <a:pt x="255484" y="104250"/>
                </a:lnTo>
                <a:lnTo>
                  <a:pt x="247655" y="120764"/>
                </a:lnTo>
                <a:lnTo>
                  <a:pt x="235285" y="135661"/>
                </a:lnTo>
                <a:lnTo>
                  <a:pt x="229512" y="140219"/>
                </a:lnTo>
                <a:close/>
              </a:path>
              <a:path w="258445" h="199389">
                <a:moveTo>
                  <a:pt x="150396" y="146219"/>
                </a:moveTo>
                <a:lnTo>
                  <a:pt x="106397" y="146219"/>
                </a:lnTo>
                <a:lnTo>
                  <a:pt x="106397" y="53643"/>
                </a:lnTo>
                <a:lnTo>
                  <a:pt x="194840" y="53643"/>
                </a:lnTo>
                <a:lnTo>
                  <a:pt x="201131" y="54353"/>
                </a:lnTo>
                <a:lnTo>
                  <a:pt x="214973" y="58793"/>
                </a:lnTo>
                <a:lnTo>
                  <a:pt x="228814" y="70424"/>
                </a:lnTo>
                <a:lnTo>
                  <a:pt x="232931" y="85007"/>
                </a:lnTo>
                <a:lnTo>
                  <a:pt x="167731" y="85007"/>
                </a:lnTo>
                <a:lnTo>
                  <a:pt x="150796" y="85242"/>
                </a:lnTo>
                <a:lnTo>
                  <a:pt x="150796" y="109953"/>
                </a:lnTo>
                <a:lnTo>
                  <a:pt x="166193" y="110269"/>
                </a:lnTo>
                <a:lnTo>
                  <a:pt x="230437" y="110269"/>
                </a:lnTo>
                <a:lnTo>
                  <a:pt x="229092" y="115327"/>
                </a:lnTo>
                <a:lnTo>
                  <a:pt x="215862" y="127691"/>
                </a:lnTo>
                <a:lnTo>
                  <a:pt x="202631" y="132864"/>
                </a:lnTo>
                <a:lnTo>
                  <a:pt x="196618" y="133908"/>
                </a:lnTo>
                <a:lnTo>
                  <a:pt x="204440" y="136263"/>
                </a:lnTo>
                <a:lnTo>
                  <a:pt x="208973" y="138574"/>
                </a:lnTo>
                <a:lnTo>
                  <a:pt x="209728" y="138930"/>
                </a:lnTo>
                <a:lnTo>
                  <a:pt x="210751" y="139508"/>
                </a:lnTo>
                <a:lnTo>
                  <a:pt x="211817" y="140219"/>
                </a:lnTo>
                <a:lnTo>
                  <a:pt x="229512" y="140219"/>
                </a:lnTo>
                <a:lnTo>
                  <a:pt x="227035" y="142174"/>
                </a:lnTo>
                <a:lnTo>
                  <a:pt x="150396" y="142174"/>
                </a:lnTo>
                <a:lnTo>
                  <a:pt x="150396" y="146219"/>
                </a:lnTo>
                <a:close/>
              </a:path>
              <a:path w="258445" h="199389">
                <a:moveTo>
                  <a:pt x="230437" y="110269"/>
                </a:moveTo>
                <a:lnTo>
                  <a:pt x="166193" y="110269"/>
                </a:lnTo>
                <a:lnTo>
                  <a:pt x="178574" y="109747"/>
                </a:lnTo>
                <a:lnTo>
                  <a:pt x="186821" y="106184"/>
                </a:lnTo>
                <a:lnTo>
                  <a:pt x="189818" y="97375"/>
                </a:lnTo>
                <a:lnTo>
                  <a:pt x="187333" y="89086"/>
                </a:lnTo>
                <a:lnTo>
                  <a:pt x="179940" y="85625"/>
                </a:lnTo>
                <a:lnTo>
                  <a:pt x="167731" y="85007"/>
                </a:lnTo>
                <a:lnTo>
                  <a:pt x="232931" y="85007"/>
                </a:lnTo>
                <a:lnTo>
                  <a:pt x="235106" y="92709"/>
                </a:lnTo>
                <a:lnTo>
                  <a:pt x="230437" y="110269"/>
                </a:lnTo>
                <a:close/>
              </a:path>
              <a:path w="258445" h="199389">
                <a:moveTo>
                  <a:pt x="220957" y="151996"/>
                </a:moveTo>
                <a:lnTo>
                  <a:pt x="150396" y="151996"/>
                </a:lnTo>
                <a:lnTo>
                  <a:pt x="158218" y="151952"/>
                </a:lnTo>
                <a:lnTo>
                  <a:pt x="165729" y="151552"/>
                </a:lnTo>
                <a:lnTo>
                  <a:pt x="172885" y="150707"/>
                </a:lnTo>
                <a:lnTo>
                  <a:pt x="170618" y="147374"/>
                </a:lnTo>
                <a:lnTo>
                  <a:pt x="167018" y="142174"/>
                </a:lnTo>
                <a:lnTo>
                  <a:pt x="227035" y="142174"/>
                </a:lnTo>
                <a:lnTo>
                  <a:pt x="218928" y="148574"/>
                </a:lnTo>
                <a:lnTo>
                  <a:pt x="220957" y="151996"/>
                </a:lnTo>
                <a:close/>
              </a:path>
              <a:path w="258445" h="199389">
                <a:moveTo>
                  <a:pt x="248883" y="199106"/>
                </a:moveTo>
                <a:lnTo>
                  <a:pt x="199106" y="199106"/>
                </a:lnTo>
                <a:lnTo>
                  <a:pt x="181285" y="165596"/>
                </a:lnTo>
                <a:lnTo>
                  <a:pt x="229019" y="165596"/>
                </a:lnTo>
                <a:lnTo>
                  <a:pt x="248883" y="199106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0174" y="314325"/>
            <a:ext cx="1457324" cy="167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991099" y="1800225"/>
            <a:ext cx="17145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3275" y="3762375"/>
            <a:ext cx="7267575" cy="0"/>
          </a:xfrm>
          <a:custGeom>
            <a:avLst/>
            <a:gdLst/>
            <a:ahLst/>
            <a:cxnLst/>
            <a:rect l="l" t="t" r="r" b="b"/>
            <a:pathLst>
              <a:path w="7267575" h="0">
                <a:moveTo>
                  <a:pt x="0" y="0"/>
                </a:moveTo>
                <a:lnTo>
                  <a:pt x="7267574" y="0"/>
                </a:lnTo>
              </a:path>
            </a:pathLst>
          </a:custGeom>
          <a:ln w="19049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53174" y="3190874"/>
            <a:ext cx="1657350" cy="0"/>
          </a:xfrm>
          <a:custGeom>
            <a:avLst/>
            <a:gdLst/>
            <a:ahLst/>
            <a:cxnLst/>
            <a:rect l="l" t="t" r="r" b="b"/>
            <a:pathLst>
              <a:path w="1657350" h="0">
                <a:moveTo>
                  <a:pt x="0" y="0"/>
                </a:moveTo>
                <a:lnTo>
                  <a:pt x="1657349" y="0"/>
                </a:lnTo>
              </a:path>
            </a:pathLst>
          </a:custGeom>
          <a:ln w="19049">
            <a:solidFill>
              <a:srgbClr val="585D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53174" y="3762375"/>
            <a:ext cx="1657350" cy="0"/>
          </a:xfrm>
          <a:custGeom>
            <a:avLst/>
            <a:gdLst/>
            <a:ahLst/>
            <a:cxnLst/>
            <a:rect l="l" t="t" r="r" b="b"/>
            <a:pathLst>
              <a:path w="1657350" h="0">
                <a:moveTo>
                  <a:pt x="0" y="0"/>
                </a:moveTo>
                <a:lnTo>
                  <a:pt x="1657349" y="0"/>
                </a:lnTo>
              </a:path>
            </a:pathLst>
          </a:custGeom>
          <a:ln w="19049">
            <a:solidFill>
              <a:srgbClr val="585D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325812" y="1709420"/>
            <a:ext cx="6694805" cy="2587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100"/>
              </a:lnSpc>
              <a:spcBef>
                <a:spcPts val="100"/>
              </a:spcBef>
              <a:tabLst>
                <a:tab pos="1894839" algn="l"/>
              </a:tabLst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Microsoft Excel	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(with extensions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.xls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for MSFT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Excel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2003</a:t>
            </a:r>
            <a:r>
              <a:rPr dirty="0" sz="1800" spc="-6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 earlier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OR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.xlsx</a:t>
            </a:r>
            <a:r>
              <a:rPr dirty="0" sz="1700" spc="-62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for MSFT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Excel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2007 and later)</a:t>
            </a:r>
            <a:endParaRPr sz="1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Non-Graded Class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Activity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2100">
              <a:latin typeface="Roboto"/>
              <a:cs typeface="Roboto"/>
            </a:endParaRPr>
          </a:p>
          <a:p>
            <a:pPr marL="240665">
              <a:lnSpc>
                <a:spcPct val="100000"/>
              </a:lnSpc>
              <a:spcBef>
                <a:spcPts val="1540"/>
              </a:spcBef>
              <a:tabLst>
                <a:tab pos="1446530" algn="l"/>
                <a:tab pos="3259454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Activity	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Your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Solution	My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Solution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27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Please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refer </a:t>
            </a:r>
            <a:r>
              <a:rPr dirty="0" sz="1800" spc="-15" b="1">
                <a:solidFill>
                  <a:srgbClr val="C2132D"/>
                </a:solidFill>
                <a:latin typeface="Roboto"/>
                <a:cs typeface="Roboto"/>
              </a:rPr>
              <a:t>to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our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discussion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in</a:t>
            </a:r>
            <a:r>
              <a:rPr dirty="0" sz="1800" spc="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class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03080" y="182880"/>
            <a:ext cx="1978660" cy="966469"/>
          </a:xfrm>
          <a:custGeom>
            <a:avLst/>
            <a:gdLst/>
            <a:ahLst/>
            <a:cxnLst/>
            <a:rect l="l" t="t" r="r" b="b"/>
            <a:pathLst>
              <a:path w="1978659" h="966469">
                <a:moveTo>
                  <a:pt x="1978152" y="966216"/>
                </a:moveTo>
                <a:lnTo>
                  <a:pt x="0" y="966216"/>
                </a:lnTo>
                <a:lnTo>
                  <a:pt x="0" y="0"/>
                </a:lnTo>
                <a:lnTo>
                  <a:pt x="1978152" y="0"/>
                </a:lnTo>
                <a:lnTo>
                  <a:pt x="1978152" y="93345"/>
                </a:lnTo>
                <a:lnTo>
                  <a:pt x="274319" y="93345"/>
                </a:lnTo>
                <a:lnTo>
                  <a:pt x="260244" y="94024"/>
                </a:lnTo>
                <a:lnTo>
                  <a:pt x="219642" y="104220"/>
                </a:lnTo>
                <a:lnTo>
                  <a:pt x="183723" y="125720"/>
                </a:lnTo>
                <a:lnTo>
                  <a:pt x="155499" y="156828"/>
                </a:lnTo>
                <a:lnTo>
                  <a:pt x="137560" y="194807"/>
                </a:lnTo>
                <a:lnTo>
                  <a:pt x="131444" y="236220"/>
                </a:lnTo>
                <a:lnTo>
                  <a:pt x="131444" y="655320"/>
                </a:lnTo>
                <a:lnTo>
                  <a:pt x="137561" y="696732"/>
                </a:lnTo>
                <a:lnTo>
                  <a:pt x="155499" y="734712"/>
                </a:lnTo>
                <a:lnTo>
                  <a:pt x="183723" y="765819"/>
                </a:lnTo>
                <a:lnTo>
                  <a:pt x="219642" y="787319"/>
                </a:lnTo>
                <a:lnTo>
                  <a:pt x="260244" y="797515"/>
                </a:lnTo>
                <a:lnTo>
                  <a:pt x="274319" y="798195"/>
                </a:lnTo>
                <a:lnTo>
                  <a:pt x="1978152" y="798195"/>
                </a:lnTo>
                <a:lnTo>
                  <a:pt x="1978152" y="966216"/>
                </a:lnTo>
                <a:close/>
              </a:path>
              <a:path w="1978659" h="966469">
                <a:moveTo>
                  <a:pt x="1978152" y="798195"/>
                </a:moveTo>
                <a:lnTo>
                  <a:pt x="1703069" y="798195"/>
                </a:lnTo>
                <a:lnTo>
                  <a:pt x="1717143" y="797515"/>
                </a:lnTo>
                <a:lnTo>
                  <a:pt x="1730947" y="795476"/>
                </a:lnTo>
                <a:lnTo>
                  <a:pt x="1770487" y="781305"/>
                </a:lnTo>
                <a:lnTo>
                  <a:pt x="1804096" y="756347"/>
                </a:lnTo>
                <a:lnTo>
                  <a:pt x="1829053" y="722738"/>
                </a:lnTo>
                <a:lnTo>
                  <a:pt x="1843224" y="683198"/>
                </a:lnTo>
                <a:lnTo>
                  <a:pt x="1845944" y="655320"/>
                </a:lnTo>
                <a:lnTo>
                  <a:pt x="1845944" y="236220"/>
                </a:lnTo>
                <a:lnTo>
                  <a:pt x="1839825" y="194807"/>
                </a:lnTo>
                <a:lnTo>
                  <a:pt x="1821887" y="156828"/>
                </a:lnTo>
                <a:lnTo>
                  <a:pt x="1793663" y="125720"/>
                </a:lnTo>
                <a:lnTo>
                  <a:pt x="1757744" y="104220"/>
                </a:lnTo>
                <a:lnTo>
                  <a:pt x="1717143" y="94024"/>
                </a:lnTo>
                <a:lnTo>
                  <a:pt x="1703069" y="93345"/>
                </a:lnTo>
                <a:lnTo>
                  <a:pt x="1978152" y="93345"/>
                </a:lnTo>
                <a:lnTo>
                  <a:pt x="1978152" y="798195"/>
                </a:lnTo>
                <a:close/>
              </a:path>
            </a:pathLst>
          </a:custGeom>
          <a:solidFill>
            <a:srgbClr val="323232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48810" y="290512"/>
            <a:ext cx="1685925" cy="676275"/>
          </a:xfrm>
          <a:custGeom>
            <a:avLst/>
            <a:gdLst/>
            <a:ahLst/>
            <a:cxnLst/>
            <a:rect l="l" t="t" r="r" b="b"/>
            <a:pathLst>
              <a:path w="1685925" h="676275">
                <a:moveTo>
                  <a:pt x="0" y="547687"/>
                </a:moveTo>
                <a:lnTo>
                  <a:pt x="0" y="128587"/>
                </a:lnTo>
                <a:lnTo>
                  <a:pt x="0" y="120144"/>
                </a:lnTo>
                <a:lnTo>
                  <a:pt x="823" y="111782"/>
                </a:lnTo>
                <a:lnTo>
                  <a:pt x="2470" y="103501"/>
                </a:lnTo>
                <a:lnTo>
                  <a:pt x="4117" y="95220"/>
                </a:lnTo>
                <a:lnTo>
                  <a:pt x="6556" y="87179"/>
                </a:lnTo>
                <a:lnTo>
                  <a:pt x="9787" y="79379"/>
                </a:lnTo>
                <a:lnTo>
                  <a:pt x="13018" y="71578"/>
                </a:lnTo>
                <a:lnTo>
                  <a:pt x="37662" y="37662"/>
                </a:lnTo>
                <a:lnTo>
                  <a:pt x="43632" y="31692"/>
                </a:lnTo>
                <a:lnTo>
                  <a:pt x="50127" y="26361"/>
                </a:lnTo>
                <a:lnTo>
                  <a:pt x="57147" y="21670"/>
                </a:lnTo>
                <a:lnTo>
                  <a:pt x="64167" y="16980"/>
                </a:lnTo>
                <a:lnTo>
                  <a:pt x="71577" y="13019"/>
                </a:lnTo>
                <a:lnTo>
                  <a:pt x="79378" y="9788"/>
                </a:lnTo>
                <a:lnTo>
                  <a:pt x="87178" y="6557"/>
                </a:lnTo>
                <a:lnTo>
                  <a:pt x="95219" y="4117"/>
                </a:lnTo>
                <a:lnTo>
                  <a:pt x="103501" y="2470"/>
                </a:lnTo>
                <a:lnTo>
                  <a:pt x="111782" y="823"/>
                </a:lnTo>
                <a:lnTo>
                  <a:pt x="120144" y="0"/>
                </a:lnTo>
                <a:lnTo>
                  <a:pt x="128588" y="0"/>
                </a:lnTo>
                <a:lnTo>
                  <a:pt x="1557337" y="0"/>
                </a:lnTo>
                <a:lnTo>
                  <a:pt x="1565780" y="0"/>
                </a:lnTo>
                <a:lnTo>
                  <a:pt x="1574142" y="823"/>
                </a:lnTo>
                <a:lnTo>
                  <a:pt x="1582422" y="2470"/>
                </a:lnTo>
                <a:lnTo>
                  <a:pt x="1590703" y="4117"/>
                </a:lnTo>
                <a:lnTo>
                  <a:pt x="1598743" y="6557"/>
                </a:lnTo>
                <a:lnTo>
                  <a:pt x="1606544" y="9788"/>
                </a:lnTo>
                <a:lnTo>
                  <a:pt x="1614344" y="13019"/>
                </a:lnTo>
                <a:lnTo>
                  <a:pt x="1648262" y="37662"/>
                </a:lnTo>
                <a:lnTo>
                  <a:pt x="1672904" y="71578"/>
                </a:lnTo>
                <a:lnTo>
                  <a:pt x="1685101" y="111782"/>
                </a:lnTo>
                <a:lnTo>
                  <a:pt x="1685925" y="120144"/>
                </a:lnTo>
                <a:lnTo>
                  <a:pt x="1685925" y="128587"/>
                </a:lnTo>
                <a:lnTo>
                  <a:pt x="1685925" y="547687"/>
                </a:lnTo>
                <a:lnTo>
                  <a:pt x="1685925" y="556130"/>
                </a:lnTo>
                <a:lnTo>
                  <a:pt x="1685101" y="564492"/>
                </a:lnTo>
                <a:lnTo>
                  <a:pt x="1672904" y="604696"/>
                </a:lnTo>
                <a:lnTo>
                  <a:pt x="1648262" y="638612"/>
                </a:lnTo>
                <a:lnTo>
                  <a:pt x="1628775" y="654603"/>
                </a:lnTo>
                <a:lnTo>
                  <a:pt x="1621754" y="659294"/>
                </a:lnTo>
                <a:lnTo>
                  <a:pt x="1614344" y="663255"/>
                </a:lnTo>
                <a:lnTo>
                  <a:pt x="1606544" y="666486"/>
                </a:lnTo>
                <a:lnTo>
                  <a:pt x="1598743" y="669717"/>
                </a:lnTo>
                <a:lnTo>
                  <a:pt x="1590703" y="672156"/>
                </a:lnTo>
                <a:lnTo>
                  <a:pt x="1582422" y="673804"/>
                </a:lnTo>
                <a:lnTo>
                  <a:pt x="1574142" y="675451"/>
                </a:lnTo>
                <a:lnTo>
                  <a:pt x="1565780" y="676274"/>
                </a:lnTo>
                <a:lnTo>
                  <a:pt x="1557337" y="676274"/>
                </a:lnTo>
                <a:lnTo>
                  <a:pt x="128588" y="676274"/>
                </a:lnTo>
                <a:lnTo>
                  <a:pt x="120144" y="676274"/>
                </a:lnTo>
                <a:lnTo>
                  <a:pt x="111782" y="675451"/>
                </a:lnTo>
                <a:lnTo>
                  <a:pt x="103501" y="673804"/>
                </a:lnTo>
                <a:lnTo>
                  <a:pt x="95219" y="672156"/>
                </a:lnTo>
                <a:lnTo>
                  <a:pt x="87178" y="669717"/>
                </a:lnTo>
                <a:lnTo>
                  <a:pt x="79378" y="666486"/>
                </a:lnTo>
                <a:lnTo>
                  <a:pt x="71578" y="663255"/>
                </a:lnTo>
                <a:lnTo>
                  <a:pt x="64167" y="659294"/>
                </a:lnTo>
                <a:lnTo>
                  <a:pt x="57147" y="654603"/>
                </a:lnTo>
                <a:lnTo>
                  <a:pt x="50127" y="649913"/>
                </a:lnTo>
                <a:lnTo>
                  <a:pt x="21670" y="619126"/>
                </a:lnTo>
                <a:lnTo>
                  <a:pt x="16979" y="612106"/>
                </a:lnTo>
                <a:lnTo>
                  <a:pt x="13018" y="604696"/>
                </a:lnTo>
                <a:lnTo>
                  <a:pt x="9787" y="596895"/>
                </a:lnTo>
                <a:lnTo>
                  <a:pt x="6556" y="589095"/>
                </a:lnTo>
                <a:lnTo>
                  <a:pt x="4117" y="581054"/>
                </a:lnTo>
                <a:lnTo>
                  <a:pt x="2470" y="572773"/>
                </a:lnTo>
                <a:lnTo>
                  <a:pt x="823" y="564492"/>
                </a:lnTo>
                <a:lnTo>
                  <a:pt x="0" y="556130"/>
                </a:lnTo>
                <a:lnTo>
                  <a:pt x="0" y="547687"/>
                </a:lnTo>
                <a:close/>
              </a:path>
            </a:pathLst>
          </a:custGeom>
          <a:ln w="28574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325812" y="320675"/>
            <a:ext cx="7766684" cy="1082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ts val="3860"/>
              </a:lnSpc>
              <a:spcBef>
                <a:spcPts val="100"/>
              </a:spcBef>
            </a:pPr>
            <a:r>
              <a:rPr dirty="0" sz="3600" spc="-5">
                <a:latin typeface="Courier New"/>
                <a:cs typeface="Courier New"/>
              </a:rPr>
              <a:t>03:00</a:t>
            </a:r>
            <a:endParaRPr sz="3600">
              <a:latin typeface="Courier New"/>
              <a:cs typeface="Courier New"/>
            </a:endParaRPr>
          </a:p>
          <a:p>
            <a:pPr marL="12700">
              <a:lnSpc>
                <a:spcPts val="4460"/>
              </a:lnSpc>
            </a:pPr>
            <a:r>
              <a:rPr dirty="0" spc="10"/>
              <a:t>Reading Proprietary </a:t>
            </a:r>
            <a:r>
              <a:rPr dirty="0" spc="15"/>
              <a:t>Binary</a:t>
            </a:r>
            <a:r>
              <a:rPr dirty="0" spc="-20"/>
              <a:t> </a:t>
            </a:r>
            <a:r>
              <a:rPr dirty="0" spc="10"/>
              <a:t>Files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16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0174" y="314325"/>
            <a:ext cx="1457324" cy="167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736089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Reading Proprietary </a:t>
            </a:r>
            <a:r>
              <a:rPr dirty="0" spc="15"/>
              <a:t>Binary</a:t>
            </a:r>
            <a:r>
              <a:rPr dirty="0" spc="-65"/>
              <a:t> </a:t>
            </a:r>
            <a:r>
              <a:rPr dirty="0" spc="10"/>
              <a:t>Files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25812" y="1709420"/>
            <a:ext cx="7197725" cy="4264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100"/>
              </a:lnSpc>
              <a:spcBef>
                <a:spcPts val="100"/>
              </a:spcBef>
              <a:tabLst>
                <a:tab pos="3662045" algn="l"/>
              </a:tabLst>
            </a:pP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Several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functions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from</a:t>
            </a:r>
            <a:r>
              <a:rPr dirty="0" sz="1800" spc="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haven</a:t>
            </a:r>
            <a:r>
              <a:rPr dirty="0" sz="1800" spc="-10">
                <a:solidFill>
                  <a:srgbClr val="83D5D3"/>
                </a:solidFill>
                <a:latin typeface="Roboto"/>
                <a:cs typeface="Roboto"/>
              </a:rPr>
              <a:t>	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can be used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read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write  formats used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by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other statistical packages. Example functions</a:t>
            </a:r>
            <a:r>
              <a:rPr dirty="0" sz="1800" spc="-6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include: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SAS</a:t>
            </a:r>
            <a:endParaRPr sz="1800">
              <a:latin typeface="Roboto"/>
              <a:cs typeface="Roboto"/>
            </a:endParaRPr>
          </a:p>
          <a:p>
            <a:pPr lvl="1" marL="774700" indent="-133985">
              <a:lnSpc>
                <a:spcPct val="100000"/>
              </a:lnSpc>
              <a:spcBef>
                <a:spcPts val="1290"/>
              </a:spcBef>
              <a:buSzPct val="105882"/>
              <a:buFont typeface="Roboto"/>
              <a:buChar char="•"/>
              <a:tabLst>
                <a:tab pos="774700" algn="l"/>
              </a:tabLst>
            </a:pP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.sas7bdat</a:t>
            </a:r>
            <a:r>
              <a:rPr dirty="0" sz="1700" spc="-58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with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read_sas()</a:t>
            </a:r>
            <a:endParaRPr sz="1700">
              <a:latin typeface="Courier New"/>
              <a:cs typeface="Courier New"/>
            </a:endParaRPr>
          </a:p>
          <a:p>
            <a:pPr marL="393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Stata</a:t>
            </a:r>
            <a:endParaRPr sz="1800">
              <a:latin typeface="Roboto"/>
              <a:cs typeface="Roboto"/>
            </a:endParaRPr>
          </a:p>
          <a:p>
            <a:pPr lvl="1" marL="774700" indent="-133985">
              <a:lnSpc>
                <a:spcPct val="100000"/>
              </a:lnSpc>
              <a:spcBef>
                <a:spcPts val="1215"/>
              </a:spcBef>
              <a:buSzPct val="105882"/>
              <a:buFont typeface="Roboto"/>
              <a:buChar char="•"/>
              <a:tabLst>
                <a:tab pos="774700" algn="l"/>
              </a:tabLst>
            </a:pP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.dta</a:t>
            </a:r>
            <a:r>
              <a:rPr dirty="0" sz="1700" spc="-58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with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read_dta()</a:t>
            </a:r>
            <a:endParaRPr sz="1700">
              <a:latin typeface="Courier New"/>
              <a:cs typeface="Courier New"/>
            </a:endParaRPr>
          </a:p>
          <a:p>
            <a:pPr marL="393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SPSS</a:t>
            </a:r>
            <a:endParaRPr sz="1800">
              <a:latin typeface="Roboto"/>
              <a:cs typeface="Roboto"/>
            </a:endParaRPr>
          </a:p>
          <a:p>
            <a:pPr lvl="1" marL="774700" indent="-133985">
              <a:lnSpc>
                <a:spcPct val="100000"/>
              </a:lnSpc>
              <a:spcBef>
                <a:spcPts val="1290"/>
              </a:spcBef>
              <a:buSzPct val="105882"/>
              <a:buFont typeface="Roboto"/>
              <a:buChar char="•"/>
              <a:tabLst>
                <a:tab pos="774700" algn="l"/>
              </a:tabLst>
            </a:pP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.sav</a:t>
            </a:r>
            <a:r>
              <a:rPr dirty="0" sz="1700" spc="-58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with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read_sav()</a:t>
            </a:r>
            <a:endParaRPr sz="1700">
              <a:latin typeface="Courier New"/>
              <a:cs typeface="Courier New"/>
            </a:endParaRPr>
          </a:p>
          <a:p>
            <a:pPr marL="12700" marR="509270">
              <a:lnSpc>
                <a:spcPct val="114599"/>
              </a:lnSpc>
              <a:spcBef>
                <a:spcPts val="1875"/>
              </a:spcBef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Please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refer </a:t>
            </a:r>
            <a:r>
              <a:rPr dirty="0" sz="1800" spc="-15" b="1">
                <a:solidFill>
                  <a:srgbClr val="C2132D"/>
                </a:solidFill>
                <a:latin typeface="Roboto"/>
                <a:cs typeface="Roboto"/>
              </a:rPr>
              <a:t>to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the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help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files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for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each of those packages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for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more  details.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34695" y="1814512"/>
            <a:ext cx="200025" cy="200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16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9212" y="1533525"/>
            <a:ext cx="0" cy="1600200"/>
          </a:xfrm>
          <a:custGeom>
            <a:avLst/>
            <a:gdLst/>
            <a:ahLst/>
            <a:cxnLst/>
            <a:rect l="l" t="t" r="r" b="b"/>
            <a:pathLst>
              <a:path w="0" h="1600200">
                <a:moveTo>
                  <a:pt x="0" y="0"/>
                </a:moveTo>
                <a:lnTo>
                  <a:pt x="0" y="1600199"/>
                </a:lnTo>
              </a:path>
            </a:pathLst>
          </a:custGeom>
          <a:ln w="47624">
            <a:solidFill>
              <a:srgbClr val="C213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228727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5"/>
              <a:t>JSON</a:t>
            </a:r>
            <a:r>
              <a:rPr dirty="0" spc="-80"/>
              <a:t> </a:t>
            </a:r>
            <a:r>
              <a:rPr dirty="0" spc="10"/>
              <a:t>Files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16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43024" y="1533525"/>
            <a:ext cx="8886825" cy="1600200"/>
          </a:xfrm>
          <a:prstGeom prst="rect">
            <a:avLst/>
          </a:prstGeom>
          <a:solidFill>
            <a:srgbClr val="F9F9F9"/>
          </a:solidFill>
        </p:spPr>
        <p:txBody>
          <a:bodyPr wrap="square" lIns="0" tIns="3175" rIns="0" bIns="0" rtlCol="0" vert="horz">
            <a:spAutoFit/>
          </a:bodyPr>
          <a:lstStyle/>
          <a:p>
            <a:pPr marL="227965">
              <a:lnSpc>
                <a:spcPct val="100000"/>
              </a:lnSpc>
              <a:spcBef>
                <a:spcPts val="25"/>
              </a:spcBef>
            </a:pPr>
            <a:r>
              <a:rPr dirty="0" sz="1850" spc="-90" i="1">
                <a:solidFill>
                  <a:srgbClr val="585D60"/>
                </a:solidFill>
                <a:latin typeface="Arial"/>
                <a:cs typeface="Arial"/>
              </a:rPr>
              <a:t>JSON</a:t>
            </a:r>
            <a:r>
              <a:rPr dirty="0" sz="1850" spc="-70" i="1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50" spc="-20" i="1">
                <a:solidFill>
                  <a:srgbClr val="585D60"/>
                </a:solidFill>
                <a:latin typeface="Arial"/>
                <a:cs typeface="Arial"/>
              </a:rPr>
              <a:t>(JavaScript</a:t>
            </a:r>
            <a:r>
              <a:rPr dirty="0" sz="1850" spc="-70" i="1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50" spc="-35" i="1">
                <a:solidFill>
                  <a:srgbClr val="585D60"/>
                </a:solidFill>
                <a:latin typeface="Arial"/>
                <a:cs typeface="Arial"/>
              </a:rPr>
              <a:t>Object</a:t>
            </a:r>
            <a:r>
              <a:rPr dirty="0" sz="1850" spc="-70" i="1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50" spc="5" i="1">
                <a:solidFill>
                  <a:srgbClr val="585D60"/>
                </a:solidFill>
                <a:latin typeface="Arial"/>
                <a:cs typeface="Arial"/>
              </a:rPr>
              <a:t>Notation)</a:t>
            </a:r>
            <a:r>
              <a:rPr dirty="0" sz="1850" spc="-70" i="1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50" spc="15" i="1">
                <a:solidFill>
                  <a:srgbClr val="585D60"/>
                </a:solidFill>
                <a:latin typeface="Arial"/>
                <a:cs typeface="Arial"/>
              </a:rPr>
              <a:t>is</a:t>
            </a:r>
            <a:r>
              <a:rPr dirty="0" sz="1850" spc="-65" i="1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50" spc="-45" i="1">
                <a:solidFill>
                  <a:srgbClr val="585D60"/>
                </a:solidFill>
                <a:latin typeface="Arial"/>
                <a:cs typeface="Arial"/>
              </a:rPr>
              <a:t>an</a:t>
            </a:r>
            <a:r>
              <a:rPr dirty="0" sz="1850" spc="-70" i="1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50" spc="-35" i="1">
                <a:solidFill>
                  <a:srgbClr val="585D60"/>
                </a:solidFill>
                <a:latin typeface="Arial"/>
                <a:cs typeface="Arial"/>
              </a:rPr>
              <a:t>open</a:t>
            </a:r>
            <a:r>
              <a:rPr dirty="0" sz="1850" spc="-70" i="1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50" spc="-15" i="1">
                <a:solidFill>
                  <a:srgbClr val="585D60"/>
                </a:solidFill>
                <a:latin typeface="Arial"/>
                <a:cs typeface="Arial"/>
              </a:rPr>
              <a:t>standard</a:t>
            </a:r>
            <a:r>
              <a:rPr dirty="0" sz="1850" spc="-70" i="1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50" spc="5" i="1">
                <a:solidFill>
                  <a:srgbClr val="585D60"/>
                </a:solidFill>
                <a:latin typeface="Arial"/>
                <a:cs typeface="Arial"/>
              </a:rPr>
              <a:t>file</a:t>
            </a:r>
            <a:r>
              <a:rPr dirty="0" sz="1850" spc="-70" i="1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50" spc="25" i="1">
                <a:solidFill>
                  <a:srgbClr val="585D60"/>
                </a:solidFill>
                <a:latin typeface="Arial"/>
                <a:cs typeface="Arial"/>
              </a:rPr>
              <a:t>format</a:t>
            </a:r>
            <a:r>
              <a:rPr dirty="0" sz="1850" spc="-65" i="1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50" spc="-35" i="1">
                <a:solidFill>
                  <a:srgbClr val="585D60"/>
                </a:solidFill>
                <a:latin typeface="Arial"/>
                <a:cs typeface="Arial"/>
              </a:rPr>
              <a:t>and</a:t>
            </a:r>
            <a:r>
              <a:rPr dirty="0" sz="1850" spc="-70" i="1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50" spc="-10" i="1">
                <a:solidFill>
                  <a:srgbClr val="585D60"/>
                </a:solidFill>
                <a:latin typeface="Arial"/>
                <a:cs typeface="Arial"/>
              </a:rPr>
              <a:t>data</a:t>
            </a:r>
            <a:endParaRPr sz="1850">
              <a:latin typeface="Arial"/>
              <a:cs typeface="Arial"/>
            </a:endParaRPr>
          </a:p>
          <a:p>
            <a:pPr marL="227965" marR="33655">
              <a:lnSpc>
                <a:spcPct val="113399"/>
              </a:lnSpc>
              <a:spcBef>
                <a:spcPts val="30"/>
              </a:spcBef>
            </a:pPr>
            <a:r>
              <a:rPr dirty="0" sz="1850" spc="-25" i="1">
                <a:solidFill>
                  <a:srgbClr val="585D60"/>
                </a:solidFill>
                <a:latin typeface="Arial"/>
                <a:cs typeface="Arial"/>
              </a:rPr>
              <a:t>interchange</a:t>
            </a:r>
            <a:r>
              <a:rPr dirty="0" sz="1850" spc="-65" i="1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50" spc="25" i="1">
                <a:solidFill>
                  <a:srgbClr val="585D60"/>
                </a:solidFill>
                <a:latin typeface="Arial"/>
                <a:cs typeface="Arial"/>
              </a:rPr>
              <a:t>format</a:t>
            </a:r>
            <a:r>
              <a:rPr dirty="0" sz="1850" spc="-65" i="1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50" spc="15" i="1">
                <a:solidFill>
                  <a:srgbClr val="585D60"/>
                </a:solidFill>
                <a:latin typeface="Arial"/>
                <a:cs typeface="Arial"/>
              </a:rPr>
              <a:t>that</a:t>
            </a:r>
            <a:r>
              <a:rPr dirty="0" sz="1850" spc="-65" i="1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50" spc="-30" i="1">
                <a:solidFill>
                  <a:srgbClr val="585D60"/>
                </a:solidFill>
                <a:latin typeface="Arial"/>
                <a:cs typeface="Arial"/>
              </a:rPr>
              <a:t>uses</a:t>
            </a:r>
            <a:r>
              <a:rPr dirty="0" sz="1850" spc="-60" i="1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50" spc="-10" b="1" i="1">
                <a:solidFill>
                  <a:srgbClr val="C2132D"/>
                </a:solidFill>
                <a:latin typeface="Roboto"/>
                <a:cs typeface="Roboto"/>
              </a:rPr>
              <a:t>human-readable</a:t>
            </a:r>
            <a:r>
              <a:rPr dirty="0" sz="1850" spc="-5" b="1" i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50" spc="10" i="1">
                <a:solidFill>
                  <a:srgbClr val="585D60"/>
                </a:solidFill>
                <a:latin typeface="Arial"/>
                <a:cs typeface="Arial"/>
              </a:rPr>
              <a:t>text</a:t>
            </a:r>
            <a:r>
              <a:rPr dirty="0" sz="1850" spc="-65" i="1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50" spc="25" i="1">
                <a:solidFill>
                  <a:srgbClr val="585D60"/>
                </a:solidFill>
                <a:latin typeface="Arial"/>
                <a:cs typeface="Arial"/>
              </a:rPr>
              <a:t>to</a:t>
            </a:r>
            <a:r>
              <a:rPr dirty="0" sz="1850" spc="-65" i="1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50" spc="-10" i="1">
                <a:solidFill>
                  <a:srgbClr val="585D60"/>
                </a:solidFill>
                <a:latin typeface="Arial"/>
                <a:cs typeface="Arial"/>
              </a:rPr>
              <a:t>store</a:t>
            </a:r>
            <a:r>
              <a:rPr dirty="0" sz="1850" spc="-60" i="1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50" spc="-35" i="1">
                <a:solidFill>
                  <a:srgbClr val="585D60"/>
                </a:solidFill>
                <a:latin typeface="Arial"/>
                <a:cs typeface="Arial"/>
              </a:rPr>
              <a:t>and</a:t>
            </a:r>
            <a:r>
              <a:rPr dirty="0" sz="1850" spc="-65" i="1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50" spc="10" i="1">
                <a:solidFill>
                  <a:srgbClr val="585D60"/>
                </a:solidFill>
                <a:latin typeface="Arial"/>
                <a:cs typeface="Arial"/>
              </a:rPr>
              <a:t>transmit</a:t>
            </a:r>
            <a:r>
              <a:rPr dirty="0" sz="1850" spc="-65" i="1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50" spc="-10" i="1">
                <a:solidFill>
                  <a:srgbClr val="585D60"/>
                </a:solidFill>
                <a:latin typeface="Arial"/>
                <a:cs typeface="Arial"/>
              </a:rPr>
              <a:t>data</a:t>
            </a:r>
            <a:r>
              <a:rPr dirty="0" sz="1850" spc="-65" i="1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50" spc="-10" b="1" i="1">
                <a:solidFill>
                  <a:srgbClr val="C2132D"/>
                </a:solidFill>
                <a:latin typeface="Roboto"/>
                <a:cs typeface="Roboto"/>
              </a:rPr>
              <a:t>objects  </a:t>
            </a:r>
            <a:r>
              <a:rPr dirty="0" sz="1850" spc="5" i="1">
                <a:solidFill>
                  <a:srgbClr val="585D60"/>
                </a:solidFill>
                <a:latin typeface="Arial"/>
                <a:cs typeface="Arial"/>
              </a:rPr>
              <a:t>consisting </a:t>
            </a:r>
            <a:r>
              <a:rPr dirty="0" sz="1850" spc="50" i="1">
                <a:solidFill>
                  <a:srgbClr val="585D60"/>
                </a:solidFill>
                <a:latin typeface="Arial"/>
                <a:cs typeface="Arial"/>
              </a:rPr>
              <a:t>of </a:t>
            </a:r>
            <a:r>
              <a:rPr dirty="0" sz="1850" spc="-10" b="1" i="1">
                <a:solidFill>
                  <a:srgbClr val="C2132D"/>
                </a:solidFill>
                <a:latin typeface="Roboto"/>
                <a:cs typeface="Roboto"/>
              </a:rPr>
              <a:t>attribute–value pairs </a:t>
            </a:r>
            <a:r>
              <a:rPr dirty="0" sz="1850" spc="-35" i="1">
                <a:solidFill>
                  <a:srgbClr val="585D60"/>
                </a:solidFill>
                <a:latin typeface="Arial"/>
                <a:cs typeface="Arial"/>
              </a:rPr>
              <a:t>and </a:t>
            </a:r>
            <a:r>
              <a:rPr dirty="0" sz="1850" spc="-25" b="1" i="1">
                <a:solidFill>
                  <a:srgbClr val="C2132D"/>
                </a:solidFill>
                <a:latin typeface="Roboto"/>
                <a:cs typeface="Roboto"/>
              </a:rPr>
              <a:t>arrays</a:t>
            </a:r>
            <a:r>
              <a:rPr dirty="0" sz="1850" spc="-25" i="1">
                <a:solidFill>
                  <a:srgbClr val="585D60"/>
                </a:solidFill>
                <a:latin typeface="Arial"/>
                <a:cs typeface="Arial"/>
              </a:rPr>
              <a:t>... </a:t>
            </a:r>
            <a:r>
              <a:rPr dirty="0" sz="1850" spc="25" i="1">
                <a:solidFill>
                  <a:srgbClr val="585D60"/>
                </a:solidFill>
                <a:latin typeface="Arial"/>
                <a:cs typeface="Arial"/>
              </a:rPr>
              <a:t>It </a:t>
            </a:r>
            <a:r>
              <a:rPr dirty="0" sz="1850" spc="15" i="1">
                <a:solidFill>
                  <a:srgbClr val="585D60"/>
                </a:solidFill>
                <a:latin typeface="Arial"/>
                <a:cs typeface="Arial"/>
              </a:rPr>
              <a:t>is </a:t>
            </a:r>
            <a:r>
              <a:rPr dirty="0" sz="1850" spc="-50" i="1">
                <a:solidFill>
                  <a:srgbClr val="585D60"/>
                </a:solidFill>
                <a:latin typeface="Arial"/>
                <a:cs typeface="Arial"/>
              </a:rPr>
              <a:t>a </a:t>
            </a:r>
            <a:r>
              <a:rPr dirty="0" sz="1850" spc="5" i="1">
                <a:solidFill>
                  <a:srgbClr val="585D60"/>
                </a:solidFill>
                <a:latin typeface="Arial"/>
                <a:cs typeface="Arial"/>
              </a:rPr>
              <a:t>common </a:t>
            </a:r>
            <a:r>
              <a:rPr dirty="0" sz="1850" spc="-10" i="1">
                <a:solidFill>
                  <a:srgbClr val="585D60"/>
                </a:solidFill>
                <a:latin typeface="Arial"/>
                <a:cs typeface="Arial"/>
              </a:rPr>
              <a:t>data </a:t>
            </a:r>
            <a:r>
              <a:rPr dirty="0" sz="1850" spc="25" i="1">
                <a:solidFill>
                  <a:srgbClr val="585D60"/>
                </a:solidFill>
                <a:latin typeface="Arial"/>
                <a:cs typeface="Arial"/>
              </a:rPr>
              <a:t>format </a:t>
            </a:r>
            <a:r>
              <a:rPr dirty="0" sz="1850" spc="20" i="1">
                <a:solidFill>
                  <a:srgbClr val="585D60"/>
                </a:solidFill>
                <a:latin typeface="Arial"/>
                <a:cs typeface="Arial"/>
              </a:rPr>
              <a:t>with  </a:t>
            </a:r>
            <a:r>
              <a:rPr dirty="0" sz="1850" spc="-30" i="1">
                <a:solidFill>
                  <a:srgbClr val="585D60"/>
                </a:solidFill>
                <a:latin typeface="Arial"/>
                <a:cs typeface="Arial"/>
              </a:rPr>
              <a:t>diverse uses </a:t>
            </a:r>
            <a:r>
              <a:rPr dirty="0" sz="1850" spc="-40" i="1">
                <a:solidFill>
                  <a:srgbClr val="585D60"/>
                </a:solidFill>
                <a:latin typeface="Arial"/>
                <a:cs typeface="Arial"/>
              </a:rPr>
              <a:t>... </a:t>
            </a:r>
            <a:r>
              <a:rPr dirty="0" sz="1850" spc="-5" i="1">
                <a:solidFill>
                  <a:srgbClr val="585D60"/>
                </a:solidFill>
                <a:latin typeface="Arial"/>
                <a:cs typeface="Arial"/>
              </a:rPr>
              <a:t>including </a:t>
            </a:r>
            <a:r>
              <a:rPr dirty="0" sz="1850" spc="15" i="1">
                <a:solidFill>
                  <a:srgbClr val="585D60"/>
                </a:solidFill>
                <a:latin typeface="Arial"/>
                <a:cs typeface="Arial"/>
              </a:rPr>
              <a:t>that </a:t>
            </a:r>
            <a:r>
              <a:rPr dirty="0" sz="1850" spc="50" i="1">
                <a:solidFill>
                  <a:srgbClr val="585D60"/>
                </a:solidFill>
                <a:latin typeface="Arial"/>
                <a:cs typeface="Arial"/>
              </a:rPr>
              <a:t>of </a:t>
            </a:r>
            <a:r>
              <a:rPr dirty="0" sz="1850" spc="-30" i="1">
                <a:solidFill>
                  <a:srgbClr val="585D60"/>
                </a:solidFill>
                <a:latin typeface="Arial"/>
                <a:cs typeface="Arial"/>
              </a:rPr>
              <a:t>web </a:t>
            </a:r>
            <a:r>
              <a:rPr dirty="0" sz="1850" i="1">
                <a:solidFill>
                  <a:srgbClr val="585D60"/>
                </a:solidFill>
                <a:latin typeface="Arial"/>
                <a:cs typeface="Arial"/>
              </a:rPr>
              <a:t>applications </a:t>
            </a:r>
            <a:r>
              <a:rPr dirty="0" sz="1850" spc="20" i="1">
                <a:solidFill>
                  <a:srgbClr val="585D60"/>
                </a:solidFill>
                <a:latin typeface="Arial"/>
                <a:cs typeface="Arial"/>
              </a:rPr>
              <a:t>with </a:t>
            </a:r>
            <a:r>
              <a:rPr dirty="0" sz="1850" spc="-35" i="1">
                <a:solidFill>
                  <a:srgbClr val="585D60"/>
                </a:solidFill>
                <a:latin typeface="Arial"/>
                <a:cs typeface="Arial"/>
              </a:rPr>
              <a:t>servers.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--- </a:t>
            </a:r>
            <a:r>
              <a:rPr dirty="0" sz="1800" spc="-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Wikipedia's </a:t>
            </a:r>
            <a:r>
              <a:rPr dirty="0" sz="1800" spc="-15">
                <a:solidFill>
                  <a:srgbClr val="83D5D3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Definition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of</a:t>
            </a:r>
            <a:r>
              <a:rPr dirty="0" sz="1800" spc="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JSON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8754" y="3359150"/>
            <a:ext cx="6038850" cy="1176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Font typeface="Roboto"/>
              <a:buChar char="•"/>
              <a:tabLst>
                <a:tab pos="146685" algn="l"/>
              </a:tabLst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object: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{}</a:t>
            </a:r>
            <a:endParaRPr sz="1700">
              <a:latin typeface="Courier New"/>
              <a:cs typeface="Courier New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Font typeface="Roboto"/>
              <a:buChar char="•"/>
              <a:tabLst>
                <a:tab pos="146685" algn="l"/>
              </a:tabLst>
            </a:pP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array: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[]</a:t>
            </a:r>
            <a:endParaRPr sz="1700">
              <a:latin typeface="Courier New"/>
              <a:cs typeface="Courier New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Font typeface="Roboto"/>
              <a:buChar char="•"/>
              <a:tabLst>
                <a:tab pos="146685" algn="l"/>
              </a:tabLst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value: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string/character,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number,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object, </a:t>
            </a:r>
            <a:r>
              <a:rPr dirty="0" sz="1800" spc="-25">
                <a:solidFill>
                  <a:srgbClr val="585D60"/>
                </a:solidFill>
                <a:latin typeface="Roboto"/>
                <a:cs typeface="Roboto"/>
              </a:rPr>
              <a:t>array,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logical,</a:t>
            </a:r>
            <a:r>
              <a:rPr dirty="0" sz="1800" spc="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null</a:t>
            </a:r>
            <a:endParaRPr sz="1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16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01700" y="1825625"/>
            <a:ext cx="766445" cy="4254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JSON</a:t>
            </a:r>
            <a:endParaRPr sz="26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400" y="2581275"/>
            <a:ext cx="4362450" cy="20193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ts val="1600"/>
              </a:lnSpc>
              <a:spcBef>
                <a:spcPts val="750"/>
              </a:spcBef>
            </a:pPr>
            <a:r>
              <a:rPr dirty="0" sz="1350" spc="10">
                <a:latin typeface="Courier New"/>
                <a:cs typeface="Courier New"/>
              </a:rPr>
              <a:t>{</a:t>
            </a:r>
            <a:endParaRPr sz="1350">
              <a:latin typeface="Courier New"/>
              <a:cs typeface="Courier New"/>
            </a:endParaRPr>
          </a:p>
          <a:p>
            <a:pPr marL="316865" marR="1743710">
              <a:lnSpc>
                <a:spcPct val="94900"/>
              </a:lnSpc>
              <a:spcBef>
                <a:spcPts val="60"/>
              </a:spcBef>
            </a:pPr>
            <a:r>
              <a:rPr dirty="0" sz="1350" spc="10">
                <a:latin typeface="Courier New"/>
                <a:cs typeface="Courier New"/>
              </a:rPr>
              <a:t>"firstName":</a:t>
            </a:r>
            <a:r>
              <a:rPr dirty="0" sz="1350" spc="-75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"Mickey"</a:t>
            </a:r>
            <a:r>
              <a:rPr dirty="0" sz="1350" spc="10">
                <a:latin typeface="Courier New"/>
                <a:cs typeface="Courier New"/>
              </a:rPr>
              <a:t>,  "lastName":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"Mouse"</a:t>
            </a:r>
            <a:r>
              <a:rPr dirty="0" sz="1350" spc="10">
                <a:latin typeface="Courier New"/>
                <a:cs typeface="Courier New"/>
              </a:rPr>
              <a:t>,  "address":</a:t>
            </a:r>
            <a:r>
              <a:rPr dirty="0" sz="135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{</a:t>
            </a:r>
            <a:endParaRPr sz="1350">
              <a:latin typeface="Courier New"/>
              <a:cs typeface="Courier New"/>
            </a:endParaRPr>
          </a:p>
          <a:p>
            <a:pPr marL="525145" marR="1743710">
              <a:lnSpc>
                <a:spcPts val="1580"/>
              </a:lnSpc>
              <a:spcBef>
                <a:spcPts val="40"/>
              </a:spcBef>
            </a:pPr>
            <a:r>
              <a:rPr dirty="0" sz="1350" spc="10">
                <a:latin typeface="Courier New"/>
                <a:cs typeface="Courier New"/>
              </a:rPr>
              <a:t>"city":</a:t>
            </a:r>
            <a:r>
              <a:rPr dirty="0" sz="1350" spc="-80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"Mousetown"</a:t>
            </a:r>
            <a:r>
              <a:rPr dirty="0" sz="1350" spc="10">
                <a:latin typeface="Courier New"/>
                <a:cs typeface="Courier New"/>
              </a:rPr>
              <a:t>,  "postalCode":</a:t>
            </a:r>
            <a:r>
              <a:rPr dirty="0" sz="1350" spc="-35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10000</a:t>
            </a:r>
            <a:endParaRPr sz="1350">
              <a:latin typeface="Courier New"/>
              <a:cs typeface="Courier New"/>
            </a:endParaRPr>
          </a:p>
          <a:p>
            <a:pPr marL="316865">
              <a:lnSpc>
                <a:spcPts val="1500"/>
              </a:lnSpc>
            </a:pPr>
            <a:r>
              <a:rPr dirty="0" sz="1350" spc="10">
                <a:latin typeface="Courier New"/>
                <a:cs typeface="Courier New"/>
              </a:rPr>
              <a:t>}</a:t>
            </a:r>
            <a:endParaRPr sz="1350">
              <a:latin typeface="Courier New"/>
              <a:cs typeface="Courier New"/>
            </a:endParaRPr>
          </a:p>
          <a:p>
            <a:pPr marL="316865">
              <a:lnSpc>
                <a:spcPts val="1575"/>
              </a:lnSpc>
            </a:pP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"logical"</a:t>
            </a:r>
            <a:r>
              <a:rPr dirty="0" sz="1350" spc="10">
                <a:latin typeface="Courier New"/>
                <a:cs typeface="Courier New"/>
              </a:rPr>
              <a:t>: [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true</a:t>
            </a:r>
            <a:r>
              <a:rPr dirty="0" sz="1350" spc="10">
                <a:latin typeface="Courier New"/>
                <a:cs typeface="Courier New"/>
              </a:rPr>
              <a:t>,</a:t>
            </a:r>
            <a:r>
              <a:rPr dirty="0" sz="1350" spc="-5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false</a:t>
            </a:r>
            <a:r>
              <a:rPr dirty="0" sz="1350" spc="10">
                <a:latin typeface="Courier New"/>
                <a:cs typeface="Courier New"/>
              </a:rPr>
              <a:t>]</a:t>
            </a:r>
            <a:endParaRPr sz="1350">
              <a:latin typeface="Courier New"/>
              <a:cs typeface="Courier New"/>
            </a:endParaRPr>
          </a:p>
          <a:p>
            <a:pPr marL="107950">
              <a:lnSpc>
                <a:spcPts val="1595"/>
              </a:lnSpc>
            </a:pPr>
            <a:r>
              <a:rPr dirty="0" sz="1350" spc="10">
                <a:latin typeface="Courier New"/>
                <a:cs typeface="Courier New"/>
              </a:rPr>
              <a:t>}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4806" y="1825625"/>
            <a:ext cx="682625" cy="4254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R</a:t>
            </a:r>
            <a:r>
              <a:rPr dirty="0" sz="2600" spc="-6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2600" spc="5">
                <a:solidFill>
                  <a:srgbClr val="C2132D"/>
                </a:solidFill>
                <a:latin typeface="Roboto Condensed"/>
                <a:cs typeface="Roboto Condensed"/>
              </a:rPr>
              <a:t>list</a:t>
            </a:r>
            <a:endParaRPr sz="2600">
              <a:latin typeface="Roboto Condensed"/>
              <a:cs typeface="Roboto Condense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8399" y="2581275"/>
            <a:ext cx="4362450" cy="20193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314">
              <a:lnSpc>
                <a:spcPts val="1600"/>
              </a:lnSpc>
              <a:spcBef>
                <a:spcPts val="750"/>
              </a:spcBef>
            </a:pPr>
            <a:r>
              <a:rPr dirty="0" sz="1350" spc="10">
                <a:latin typeface="Courier New"/>
                <a:cs typeface="Courier New"/>
              </a:rPr>
              <a:t>list(</a:t>
            </a:r>
            <a:endParaRPr sz="1350">
              <a:latin typeface="Courier New"/>
              <a:cs typeface="Courier New"/>
            </a:endParaRPr>
          </a:p>
          <a:p>
            <a:pPr marL="315595" marR="1849120">
              <a:lnSpc>
                <a:spcPct val="94900"/>
              </a:lnSpc>
              <a:spcBef>
                <a:spcPts val="60"/>
              </a:spcBef>
            </a:pPr>
            <a:r>
              <a:rPr dirty="0" sz="1350" spc="10">
                <a:latin typeface="Courier New"/>
                <a:cs typeface="Courier New"/>
              </a:rPr>
              <a:t>firstName =</a:t>
            </a:r>
            <a:r>
              <a:rPr dirty="0" sz="1350" spc="-80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"Mickey"</a:t>
            </a:r>
            <a:r>
              <a:rPr dirty="0" sz="1350" spc="10">
                <a:latin typeface="Courier New"/>
                <a:cs typeface="Courier New"/>
              </a:rPr>
              <a:t>,  lastName =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"Mouse"</a:t>
            </a:r>
            <a:r>
              <a:rPr dirty="0" sz="1350" spc="10">
                <a:latin typeface="Courier New"/>
                <a:cs typeface="Courier New"/>
              </a:rPr>
              <a:t>,  address =</a:t>
            </a:r>
            <a:r>
              <a:rPr dirty="0" sz="1350" spc="-1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list(</a:t>
            </a:r>
            <a:endParaRPr sz="1350">
              <a:latin typeface="Courier New"/>
              <a:cs typeface="Courier New"/>
            </a:endParaRPr>
          </a:p>
          <a:p>
            <a:pPr marL="524510" marR="1849120">
              <a:lnSpc>
                <a:spcPts val="1580"/>
              </a:lnSpc>
              <a:spcBef>
                <a:spcPts val="40"/>
              </a:spcBef>
            </a:pPr>
            <a:r>
              <a:rPr dirty="0" sz="1350" spc="10">
                <a:latin typeface="Courier New"/>
                <a:cs typeface="Courier New"/>
              </a:rPr>
              <a:t>city =</a:t>
            </a:r>
            <a:r>
              <a:rPr dirty="0" sz="1350" spc="-80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"Mousetown"</a:t>
            </a:r>
            <a:r>
              <a:rPr dirty="0" sz="1350" spc="10">
                <a:latin typeface="Courier New"/>
                <a:cs typeface="Courier New"/>
              </a:rPr>
              <a:t>,  postalCode =</a:t>
            </a:r>
            <a:r>
              <a:rPr dirty="0" sz="1350" spc="-50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10000</a:t>
            </a:r>
            <a:endParaRPr sz="1350">
              <a:latin typeface="Courier New"/>
              <a:cs typeface="Courier New"/>
            </a:endParaRPr>
          </a:p>
          <a:p>
            <a:pPr marL="315595">
              <a:lnSpc>
                <a:spcPts val="1500"/>
              </a:lnSpc>
            </a:pPr>
            <a:r>
              <a:rPr dirty="0" sz="1350" spc="10">
                <a:latin typeface="Courier New"/>
                <a:cs typeface="Courier New"/>
              </a:rPr>
              <a:t>),</a:t>
            </a:r>
            <a:endParaRPr sz="1350">
              <a:latin typeface="Courier New"/>
              <a:cs typeface="Courier New"/>
            </a:endParaRPr>
          </a:p>
          <a:p>
            <a:pPr marL="315595">
              <a:lnSpc>
                <a:spcPts val="1575"/>
              </a:lnSpc>
            </a:pPr>
            <a:r>
              <a:rPr dirty="0" sz="1350" spc="10">
                <a:latin typeface="Courier New"/>
                <a:cs typeface="Courier New"/>
              </a:rPr>
              <a:t>logical = c(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TRUE</a:t>
            </a:r>
            <a:r>
              <a:rPr dirty="0" sz="1350" spc="10">
                <a:latin typeface="Courier New"/>
                <a:cs typeface="Courier New"/>
              </a:rPr>
              <a:t>,</a:t>
            </a:r>
            <a:r>
              <a:rPr dirty="0" sz="1350" spc="-5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FALSE</a:t>
            </a:r>
            <a:r>
              <a:rPr dirty="0" sz="1350" spc="10">
                <a:latin typeface="Courier New"/>
                <a:cs typeface="Courier New"/>
              </a:rPr>
              <a:t>)</a:t>
            </a:r>
            <a:endParaRPr sz="1350">
              <a:latin typeface="Courier New"/>
              <a:cs typeface="Courier New"/>
            </a:endParaRPr>
          </a:p>
          <a:p>
            <a:pPr marL="107314">
              <a:lnSpc>
                <a:spcPts val="1595"/>
              </a:lnSpc>
            </a:pPr>
            <a:r>
              <a:rPr dirty="0" sz="1350" spc="10">
                <a:latin typeface="Courier New"/>
                <a:cs typeface="Courier New"/>
              </a:rPr>
              <a:t>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228727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5"/>
              <a:t>JSON</a:t>
            </a:r>
            <a:r>
              <a:rPr dirty="0" spc="-80"/>
              <a:t> </a:t>
            </a:r>
            <a:r>
              <a:rPr dirty="0" spc="10"/>
              <a:t>Files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122745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5"/>
              <a:t>Demo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1700" y="1530350"/>
            <a:ext cx="8855710" cy="2909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36520" algn="l"/>
              </a:tabLst>
            </a:pP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We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will use</a:t>
            </a:r>
            <a:r>
              <a:rPr dirty="0" sz="1800" spc="2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jsonlite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</a:rPr>
              <a:t>	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read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 example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from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one of the</a:t>
            </a:r>
            <a:r>
              <a:rPr dirty="0" sz="1800" spc="-3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awesome-json-datasets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Please note the following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from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demo:</a:t>
            </a:r>
            <a:endParaRPr sz="1800">
              <a:latin typeface="Roboto"/>
              <a:cs typeface="Roboto"/>
            </a:endParaRPr>
          </a:p>
          <a:p>
            <a:pPr marL="393065" marR="5080" indent="-133985">
              <a:lnSpc>
                <a:spcPct val="118100"/>
              </a:lnSpc>
              <a:spcBef>
                <a:spcPts val="1725"/>
              </a:spcBef>
              <a:buFont typeface="Roboto"/>
              <a:buChar char="•"/>
              <a:tabLst>
                <a:tab pos="393700" algn="l"/>
              </a:tabLst>
            </a:pP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Setting up the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package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which should be a one-time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event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using the same 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computer.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15"/>
              </a:spcBef>
              <a:buFont typeface="Roboto"/>
              <a:buChar char="•"/>
              <a:tabLst>
                <a:tab pos="393700" algn="l"/>
              </a:tabLst>
            </a:pP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Which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function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we using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from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package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read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json</a:t>
            </a:r>
            <a:r>
              <a:rPr dirty="0" sz="1800" spc="1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data?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What is the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type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of object returned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by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function?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How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converting the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object </a:t>
            </a:r>
            <a:r>
              <a:rPr dirty="0" sz="1800" spc="-15" b="1">
                <a:solidFill>
                  <a:srgbClr val="C2132D"/>
                </a:solidFill>
                <a:latin typeface="Roboto"/>
                <a:cs typeface="Roboto"/>
              </a:rPr>
              <a:t>to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a</a:t>
            </a:r>
            <a:r>
              <a:rPr dirty="0" sz="1800" spc="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tibble?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77120" y="1585912"/>
            <a:ext cx="200025" cy="200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16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13632" y="2779776"/>
            <a:ext cx="2877820" cy="1015365"/>
          </a:xfrm>
          <a:custGeom>
            <a:avLst/>
            <a:gdLst/>
            <a:ahLst/>
            <a:cxnLst/>
            <a:rect l="l" t="t" r="r" b="b"/>
            <a:pathLst>
              <a:path w="2877820" h="1015364">
                <a:moveTo>
                  <a:pt x="0" y="0"/>
                </a:moveTo>
                <a:lnTo>
                  <a:pt x="2877312" y="0"/>
                </a:lnTo>
                <a:lnTo>
                  <a:pt x="2877312" y="1014984"/>
                </a:lnTo>
                <a:lnTo>
                  <a:pt x="0" y="1014984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29930" y="2882899"/>
            <a:ext cx="3265804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935">
                <a:solidFill>
                  <a:srgbClr val="000000"/>
                </a:solidFill>
              </a:rPr>
              <a:t>D</a:t>
            </a:r>
            <a:r>
              <a:rPr dirty="0" spc="-935">
                <a:solidFill>
                  <a:srgbClr val="FFFFFF"/>
                </a:solidFill>
              </a:rPr>
              <a:t>D</a:t>
            </a:r>
            <a:r>
              <a:rPr dirty="0" spc="-935">
                <a:solidFill>
                  <a:srgbClr val="000000"/>
                </a:solidFill>
              </a:rPr>
              <a:t>a</a:t>
            </a:r>
            <a:r>
              <a:rPr dirty="0" spc="-935">
                <a:solidFill>
                  <a:srgbClr val="FFFFFF"/>
                </a:solidFill>
              </a:rPr>
              <a:t>a</a:t>
            </a:r>
            <a:r>
              <a:rPr dirty="0" spc="-935">
                <a:solidFill>
                  <a:srgbClr val="000000"/>
                </a:solidFill>
              </a:rPr>
              <a:t>t</a:t>
            </a:r>
            <a:r>
              <a:rPr dirty="0" spc="-935">
                <a:solidFill>
                  <a:srgbClr val="FFFFFF"/>
                </a:solidFill>
              </a:rPr>
              <a:t>t</a:t>
            </a:r>
            <a:r>
              <a:rPr dirty="0" spc="-935">
                <a:solidFill>
                  <a:srgbClr val="000000"/>
                </a:solidFill>
              </a:rPr>
              <a:t>a</a:t>
            </a:r>
            <a:r>
              <a:rPr dirty="0" spc="-935">
                <a:solidFill>
                  <a:srgbClr val="FFFFFF"/>
                </a:solidFill>
              </a:rPr>
              <a:t>a </a:t>
            </a:r>
            <a:r>
              <a:rPr dirty="0" spc="-844">
                <a:solidFill>
                  <a:srgbClr val="000000"/>
                </a:solidFill>
              </a:rPr>
              <a:t>e</a:t>
            </a:r>
            <a:r>
              <a:rPr dirty="0" spc="-844">
                <a:solidFill>
                  <a:srgbClr val="FFFFFF"/>
                </a:solidFill>
              </a:rPr>
              <a:t>e</a:t>
            </a:r>
            <a:r>
              <a:rPr dirty="0" spc="-844">
                <a:solidFill>
                  <a:srgbClr val="000000"/>
                </a:solidFill>
              </a:rPr>
              <a:t>x</a:t>
            </a:r>
            <a:r>
              <a:rPr dirty="0" spc="-844">
                <a:solidFill>
                  <a:srgbClr val="FFFFFF"/>
                </a:solidFill>
              </a:rPr>
              <a:t>x</a:t>
            </a:r>
            <a:r>
              <a:rPr dirty="0" spc="-844">
                <a:solidFill>
                  <a:srgbClr val="000000"/>
                </a:solidFill>
              </a:rPr>
              <a:t>p</a:t>
            </a:r>
            <a:r>
              <a:rPr dirty="0" spc="-844">
                <a:solidFill>
                  <a:srgbClr val="FFFFFF"/>
                </a:solidFill>
              </a:rPr>
              <a:t>p</a:t>
            </a:r>
            <a:r>
              <a:rPr dirty="0" spc="-844">
                <a:solidFill>
                  <a:srgbClr val="000000"/>
                </a:solidFill>
              </a:rPr>
              <a:t>o</a:t>
            </a:r>
            <a:r>
              <a:rPr dirty="0" spc="-844">
                <a:solidFill>
                  <a:srgbClr val="FFFFFF"/>
                </a:solidFill>
              </a:rPr>
              <a:t>o</a:t>
            </a:r>
            <a:r>
              <a:rPr dirty="0" spc="-844">
                <a:solidFill>
                  <a:srgbClr val="000000"/>
                </a:solidFill>
              </a:rPr>
              <a:t>r</a:t>
            </a:r>
            <a:r>
              <a:rPr dirty="0" spc="-844">
                <a:solidFill>
                  <a:srgbClr val="FFFFFF"/>
                </a:solidFill>
              </a:rPr>
              <a:t>r</a:t>
            </a:r>
            <a:r>
              <a:rPr dirty="0" spc="-844">
                <a:solidFill>
                  <a:srgbClr val="000000"/>
                </a:solidFill>
              </a:rPr>
              <a:t>t</a:t>
            </a:r>
            <a:r>
              <a:rPr dirty="0" spc="-844">
                <a:solidFill>
                  <a:srgbClr val="FFFFFF"/>
                </a:solidFill>
              </a:rPr>
              <a:t>t</a:t>
            </a:r>
            <a:r>
              <a:rPr dirty="0" spc="-840">
                <a:solidFill>
                  <a:srgbClr val="FFFFFF"/>
                </a:solidFill>
              </a:rPr>
              <a:t> </a:t>
            </a:r>
            <a:r>
              <a:rPr dirty="0" sz="4050" spc="455">
                <a:solidFill>
                  <a:srgbClr val="000000"/>
                </a:solidFill>
                <a:latin typeface="Cambria"/>
                <a:cs typeface="Cambria"/>
              </a:rPr>
              <a:t>⬆</a:t>
            </a:r>
            <a:r>
              <a:rPr dirty="0" sz="4050" spc="455">
                <a:solidFill>
                  <a:srgbClr val="FFFFFF"/>
                </a:solidFill>
                <a:latin typeface="Cambria"/>
                <a:cs typeface="Cambria"/>
              </a:rPr>
              <a:t>⬆</a:t>
            </a:r>
            <a:endParaRPr sz="4050">
              <a:latin typeface="Cambria"/>
              <a:cs typeface="Cambr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31423" y="5995415"/>
            <a:ext cx="894080" cy="491490"/>
          </a:xfrm>
          <a:custGeom>
            <a:avLst/>
            <a:gdLst/>
            <a:ahLst/>
            <a:cxnLst/>
            <a:rect l="l" t="t" r="r" b="b"/>
            <a:pathLst>
              <a:path w="894079" h="491489">
                <a:moveTo>
                  <a:pt x="0" y="0"/>
                </a:moveTo>
                <a:lnTo>
                  <a:pt x="893825" y="0"/>
                </a:lnTo>
                <a:lnTo>
                  <a:pt x="893825" y="491109"/>
                </a:lnTo>
                <a:lnTo>
                  <a:pt x="0" y="49110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878987" y="6218137"/>
            <a:ext cx="506730" cy="20447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-340">
                <a:latin typeface="Roboto"/>
                <a:cs typeface="Roboto"/>
              </a:rPr>
              <a:t>2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2</a:t>
            </a:r>
            <a:r>
              <a:rPr dirty="0" sz="1200" spc="-340">
                <a:latin typeface="Roboto"/>
                <a:cs typeface="Roboto"/>
              </a:rPr>
              <a:t>5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5</a:t>
            </a:r>
            <a:r>
              <a:rPr dirty="0" sz="12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250">
                <a:latin typeface="Roboto"/>
                <a:cs typeface="Roboto"/>
              </a:rPr>
              <a:t>/</a:t>
            </a:r>
            <a:r>
              <a:rPr dirty="0" sz="1200" spc="-250">
                <a:solidFill>
                  <a:srgbClr val="FFFFFF"/>
                </a:solidFill>
                <a:latin typeface="Roboto"/>
                <a:cs typeface="Roboto"/>
              </a:rPr>
              <a:t>/</a:t>
            </a:r>
            <a:r>
              <a:rPr dirty="0" sz="12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340">
                <a:latin typeface="Roboto"/>
                <a:cs typeface="Roboto"/>
              </a:rPr>
              <a:t>3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3</a:t>
            </a:r>
            <a:r>
              <a:rPr dirty="0" sz="1200" spc="-340">
                <a:latin typeface="Roboto"/>
                <a:cs typeface="Roboto"/>
              </a:rPr>
              <a:t>0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0878987" y="6218137"/>
            <a:ext cx="506730" cy="20447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26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30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396494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15"/>
              <a:t>From </a:t>
            </a:r>
            <a:r>
              <a:rPr dirty="0" spc="10"/>
              <a:t>Read </a:t>
            </a:r>
            <a:r>
              <a:rPr dirty="0" spc="-15"/>
              <a:t>to</a:t>
            </a:r>
            <a:r>
              <a:rPr dirty="0" spc="-30"/>
              <a:t> </a:t>
            </a:r>
            <a:r>
              <a:rPr dirty="0"/>
              <a:t>Write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1700" y="1530350"/>
            <a:ext cx="6200140" cy="737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read_*()</a:t>
            </a:r>
            <a:r>
              <a:rPr dirty="0" sz="1700" spc="-57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write_*()</a:t>
            </a:r>
            <a:endParaRPr sz="1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Here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some ideas: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do they come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from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the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same</a:t>
            </a:r>
            <a:r>
              <a:rPr dirty="0" sz="1800" spc="2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package?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400" y="2514600"/>
            <a:ext cx="9696450" cy="81915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106045" rIns="0" bIns="0" rtlCol="0" vert="horz">
            <a:spAutoFit/>
          </a:bodyPr>
          <a:lstStyle/>
          <a:p>
            <a:pPr marL="107950" marR="3742054">
              <a:lnSpc>
                <a:spcPts val="1580"/>
              </a:lnSpc>
              <a:spcBef>
                <a:spcPts val="835"/>
              </a:spcBef>
            </a:pPr>
            <a:r>
              <a:rPr dirty="0" sz="1350" spc="10">
                <a:latin typeface="Courier New"/>
                <a:cs typeface="Courier New"/>
              </a:rPr>
              <a:t>readr::write_csv(example_tbl, file =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"example.csv"</a:t>
            </a:r>
            <a:r>
              <a:rPr dirty="0" sz="1350" spc="10">
                <a:latin typeface="Courier New"/>
                <a:cs typeface="Courier New"/>
              </a:rPr>
              <a:t>)  haven::write_sas(example_tbl, path =</a:t>
            </a:r>
            <a:r>
              <a:rPr dirty="0" sz="1350" spc="-55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"example.sas7bdat"</a:t>
            </a:r>
            <a:r>
              <a:rPr dirty="0" sz="1350" spc="10">
                <a:latin typeface="Courier New"/>
                <a:cs typeface="Courier New"/>
              </a:rPr>
              <a:t>)  jsonlite::write_json(example_tbl, path =</a:t>
            </a:r>
            <a:r>
              <a:rPr dirty="0" sz="1350" spc="-55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"example.json"</a:t>
            </a:r>
            <a:r>
              <a:rPr dirty="0" sz="1350" spc="10">
                <a:latin typeface="Courier New"/>
                <a:cs typeface="Courier New"/>
              </a:rPr>
              <a:t>)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8136" y="2779776"/>
            <a:ext cx="1746885" cy="1015365"/>
          </a:xfrm>
          <a:prstGeom prst="rect"/>
          <a:solidFill>
            <a:srgbClr val="333333"/>
          </a:solidFill>
        </p:spPr>
        <p:txBody>
          <a:bodyPr wrap="square" lIns="0" tIns="118745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935"/>
              </a:spcBef>
            </a:pPr>
            <a:r>
              <a:rPr dirty="0" spc="-994">
                <a:solidFill>
                  <a:srgbClr val="000000"/>
                </a:solidFill>
              </a:rPr>
              <a:t>R</a:t>
            </a:r>
            <a:r>
              <a:rPr dirty="0" spc="-994">
                <a:solidFill>
                  <a:srgbClr val="FFFFFF"/>
                </a:solidFill>
              </a:rPr>
              <a:t>R</a:t>
            </a:r>
            <a:r>
              <a:rPr dirty="0" spc="-994">
                <a:solidFill>
                  <a:srgbClr val="000000"/>
                </a:solidFill>
              </a:rPr>
              <a:t>e</a:t>
            </a:r>
            <a:r>
              <a:rPr dirty="0" spc="-994">
                <a:solidFill>
                  <a:srgbClr val="FFFFFF"/>
                </a:solidFill>
              </a:rPr>
              <a:t>e</a:t>
            </a:r>
            <a:r>
              <a:rPr dirty="0" spc="-994">
                <a:solidFill>
                  <a:srgbClr val="000000"/>
                </a:solidFill>
              </a:rPr>
              <a:t>c</a:t>
            </a:r>
            <a:r>
              <a:rPr dirty="0" spc="-994">
                <a:solidFill>
                  <a:srgbClr val="FFFFFF"/>
                </a:solidFill>
              </a:rPr>
              <a:t>c</a:t>
            </a:r>
            <a:r>
              <a:rPr dirty="0" spc="-994">
                <a:solidFill>
                  <a:srgbClr val="000000"/>
                </a:solidFill>
              </a:rPr>
              <a:t>a</a:t>
            </a:r>
            <a:r>
              <a:rPr dirty="0" spc="-994">
                <a:solidFill>
                  <a:srgbClr val="FFFFFF"/>
                </a:solidFill>
              </a:rPr>
              <a:t>a</a:t>
            </a:r>
            <a:r>
              <a:rPr dirty="0" spc="-994">
                <a:solidFill>
                  <a:srgbClr val="000000"/>
                </a:solidFill>
              </a:rPr>
              <a:t>p</a:t>
            </a:r>
            <a:r>
              <a:rPr dirty="0" spc="-994">
                <a:solidFill>
                  <a:srgbClr val="FFFFFF"/>
                </a:solidFill>
              </a:rPr>
              <a:t>p</a:t>
            </a:r>
          </a:p>
        </p:txBody>
      </p:sp>
      <p:sp>
        <p:nvSpPr>
          <p:cNvPr id="3" name="object 3"/>
          <p:cNvSpPr/>
          <p:nvPr/>
        </p:nvSpPr>
        <p:spPr>
          <a:xfrm>
            <a:off x="10631423" y="5995415"/>
            <a:ext cx="894080" cy="491490"/>
          </a:xfrm>
          <a:custGeom>
            <a:avLst/>
            <a:gdLst/>
            <a:ahLst/>
            <a:cxnLst/>
            <a:rect l="l" t="t" r="r" b="b"/>
            <a:pathLst>
              <a:path w="894079" h="491489">
                <a:moveTo>
                  <a:pt x="0" y="0"/>
                </a:moveTo>
                <a:lnTo>
                  <a:pt x="893825" y="0"/>
                </a:lnTo>
                <a:lnTo>
                  <a:pt x="893825" y="491109"/>
                </a:lnTo>
                <a:lnTo>
                  <a:pt x="0" y="49110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878987" y="6218137"/>
            <a:ext cx="506730" cy="20447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-340">
                <a:latin typeface="Roboto"/>
                <a:cs typeface="Roboto"/>
              </a:rPr>
              <a:t>2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2</a:t>
            </a:r>
            <a:r>
              <a:rPr dirty="0" sz="1200" spc="-340">
                <a:latin typeface="Roboto"/>
                <a:cs typeface="Roboto"/>
              </a:rPr>
              <a:t>7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7</a:t>
            </a:r>
            <a:r>
              <a:rPr dirty="0" sz="12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250">
                <a:latin typeface="Roboto"/>
                <a:cs typeface="Roboto"/>
              </a:rPr>
              <a:t>/</a:t>
            </a:r>
            <a:r>
              <a:rPr dirty="0" sz="1200" spc="-250">
                <a:solidFill>
                  <a:srgbClr val="FFFFFF"/>
                </a:solidFill>
                <a:latin typeface="Roboto"/>
                <a:cs typeface="Roboto"/>
              </a:rPr>
              <a:t>/</a:t>
            </a:r>
            <a:r>
              <a:rPr dirty="0" sz="12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340">
                <a:latin typeface="Roboto"/>
                <a:cs typeface="Roboto"/>
              </a:rPr>
              <a:t>3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3</a:t>
            </a:r>
            <a:r>
              <a:rPr dirty="0" sz="1200" spc="-340">
                <a:latin typeface="Roboto"/>
                <a:cs typeface="Roboto"/>
              </a:rPr>
              <a:t>0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510095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5"/>
              <a:t>Summary </a:t>
            </a:r>
            <a:r>
              <a:rPr dirty="0" spc="10"/>
              <a:t>of Main</a:t>
            </a:r>
            <a:r>
              <a:rPr dirty="0" spc="-55"/>
              <a:t> </a:t>
            </a:r>
            <a:r>
              <a:rPr dirty="0" spc="5"/>
              <a:t>Points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1700" y="1530350"/>
            <a:ext cx="7988934" cy="1718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By </a:t>
            </a:r>
            <a:r>
              <a:rPr dirty="0" sz="1800" spc="-30">
                <a:solidFill>
                  <a:srgbClr val="585D60"/>
                </a:solidFill>
                <a:latin typeface="Roboto"/>
                <a:cs typeface="Roboto"/>
              </a:rPr>
              <a:t>now,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should be able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do the</a:t>
            </a:r>
            <a:r>
              <a:rPr dirty="0" sz="1800" spc="3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following: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5"/>
              </a:spcBef>
              <a:buClr>
                <a:srgbClr val="C2132D"/>
              </a:buClr>
              <a:buChar char="•"/>
              <a:tabLst>
                <a:tab pos="393700" algn="l"/>
                <a:tab pos="216027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Subset data in	.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Read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text-files,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binary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files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(e.g.,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Excel,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SAS, SPSS, Stata, etc), json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files,</a:t>
            </a:r>
            <a:r>
              <a:rPr dirty="0" sz="1800" spc="8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etc.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3700" algn="l"/>
                <a:tab pos="2419350" algn="l"/>
              </a:tabLst>
            </a:pP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Export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data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from	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00349" y="2138821"/>
            <a:ext cx="258445" cy="199390"/>
          </a:xfrm>
          <a:custGeom>
            <a:avLst/>
            <a:gdLst/>
            <a:ahLst/>
            <a:cxnLst/>
            <a:rect l="l" t="t" r="r" b="b"/>
            <a:pathLst>
              <a:path w="258444" h="199389">
                <a:moveTo>
                  <a:pt x="150441" y="199106"/>
                </a:moveTo>
                <a:lnTo>
                  <a:pt x="106397" y="199106"/>
                </a:lnTo>
                <a:lnTo>
                  <a:pt x="106397" y="171596"/>
                </a:lnTo>
                <a:lnTo>
                  <a:pt x="64254" y="161266"/>
                </a:lnTo>
                <a:lnTo>
                  <a:pt x="30516" y="142324"/>
                </a:lnTo>
                <a:lnTo>
                  <a:pt x="8118" y="116741"/>
                </a:lnTo>
                <a:lnTo>
                  <a:pt x="0" y="86487"/>
                </a:lnTo>
                <a:lnTo>
                  <a:pt x="10148" y="52817"/>
                </a:lnTo>
                <a:lnTo>
                  <a:pt x="37821" y="25327"/>
                </a:lnTo>
                <a:lnTo>
                  <a:pt x="78860" y="6794"/>
                </a:lnTo>
                <a:lnTo>
                  <a:pt x="129108" y="0"/>
                </a:lnTo>
                <a:lnTo>
                  <a:pt x="179355" y="6794"/>
                </a:lnTo>
                <a:lnTo>
                  <a:pt x="220395" y="25327"/>
                </a:lnTo>
                <a:lnTo>
                  <a:pt x="228946" y="33821"/>
                </a:lnTo>
                <a:lnTo>
                  <a:pt x="148885" y="33821"/>
                </a:lnTo>
                <a:lnTo>
                  <a:pt x="110696" y="38463"/>
                </a:lnTo>
                <a:lnTo>
                  <a:pt x="79503" y="51126"/>
                </a:lnTo>
                <a:lnTo>
                  <a:pt x="58468" y="69914"/>
                </a:lnTo>
                <a:lnTo>
                  <a:pt x="50754" y="92931"/>
                </a:lnTo>
                <a:lnTo>
                  <a:pt x="54801" y="109747"/>
                </a:lnTo>
                <a:lnTo>
                  <a:pt x="54923" y="109953"/>
                </a:lnTo>
                <a:lnTo>
                  <a:pt x="66226" y="124791"/>
                </a:lnTo>
                <a:lnTo>
                  <a:pt x="83810" y="137161"/>
                </a:lnTo>
                <a:lnTo>
                  <a:pt x="106397" y="146219"/>
                </a:lnTo>
                <a:lnTo>
                  <a:pt x="150396" y="146219"/>
                </a:lnTo>
                <a:lnTo>
                  <a:pt x="150396" y="151996"/>
                </a:lnTo>
                <a:lnTo>
                  <a:pt x="220957" y="151996"/>
                </a:lnTo>
                <a:lnTo>
                  <a:pt x="229019" y="165596"/>
                </a:lnTo>
                <a:lnTo>
                  <a:pt x="181285" y="165596"/>
                </a:lnTo>
                <a:lnTo>
                  <a:pt x="173897" y="167611"/>
                </a:lnTo>
                <a:lnTo>
                  <a:pt x="166279" y="169318"/>
                </a:lnTo>
                <a:lnTo>
                  <a:pt x="158454" y="170708"/>
                </a:lnTo>
                <a:lnTo>
                  <a:pt x="150441" y="171774"/>
                </a:lnTo>
                <a:lnTo>
                  <a:pt x="150441" y="199106"/>
                </a:lnTo>
                <a:close/>
              </a:path>
              <a:path w="258444" h="199389">
                <a:moveTo>
                  <a:pt x="229512" y="140219"/>
                </a:moveTo>
                <a:lnTo>
                  <a:pt x="211817" y="140219"/>
                </a:lnTo>
                <a:lnTo>
                  <a:pt x="224911" y="131949"/>
                </a:lnTo>
                <a:lnTo>
                  <a:pt x="234739" y="121358"/>
                </a:lnTo>
                <a:lnTo>
                  <a:pt x="240917" y="108376"/>
                </a:lnTo>
                <a:lnTo>
                  <a:pt x="243061" y="92931"/>
                </a:lnTo>
                <a:lnTo>
                  <a:pt x="235965" y="66389"/>
                </a:lnTo>
                <a:lnTo>
                  <a:pt x="216289" y="47993"/>
                </a:lnTo>
                <a:lnTo>
                  <a:pt x="186456" y="37288"/>
                </a:lnTo>
                <a:lnTo>
                  <a:pt x="148885" y="33821"/>
                </a:lnTo>
                <a:lnTo>
                  <a:pt x="228946" y="33821"/>
                </a:lnTo>
                <a:lnTo>
                  <a:pt x="248068" y="52817"/>
                </a:lnTo>
                <a:lnTo>
                  <a:pt x="258216" y="86487"/>
                </a:lnTo>
                <a:lnTo>
                  <a:pt x="255484" y="104250"/>
                </a:lnTo>
                <a:lnTo>
                  <a:pt x="247655" y="120764"/>
                </a:lnTo>
                <a:lnTo>
                  <a:pt x="235285" y="135661"/>
                </a:lnTo>
                <a:lnTo>
                  <a:pt x="229512" y="140219"/>
                </a:lnTo>
                <a:close/>
              </a:path>
              <a:path w="258444" h="199389">
                <a:moveTo>
                  <a:pt x="150396" y="146219"/>
                </a:moveTo>
                <a:lnTo>
                  <a:pt x="106397" y="146219"/>
                </a:lnTo>
                <a:lnTo>
                  <a:pt x="106397" y="53643"/>
                </a:lnTo>
                <a:lnTo>
                  <a:pt x="194840" y="53643"/>
                </a:lnTo>
                <a:lnTo>
                  <a:pt x="201131" y="54353"/>
                </a:lnTo>
                <a:lnTo>
                  <a:pt x="214973" y="58793"/>
                </a:lnTo>
                <a:lnTo>
                  <a:pt x="228814" y="70424"/>
                </a:lnTo>
                <a:lnTo>
                  <a:pt x="232931" y="85007"/>
                </a:lnTo>
                <a:lnTo>
                  <a:pt x="167731" y="85007"/>
                </a:lnTo>
                <a:lnTo>
                  <a:pt x="150796" y="85242"/>
                </a:lnTo>
                <a:lnTo>
                  <a:pt x="150796" y="109953"/>
                </a:lnTo>
                <a:lnTo>
                  <a:pt x="166193" y="110269"/>
                </a:lnTo>
                <a:lnTo>
                  <a:pt x="230437" y="110269"/>
                </a:lnTo>
                <a:lnTo>
                  <a:pt x="229092" y="115327"/>
                </a:lnTo>
                <a:lnTo>
                  <a:pt x="215862" y="127691"/>
                </a:lnTo>
                <a:lnTo>
                  <a:pt x="202631" y="132864"/>
                </a:lnTo>
                <a:lnTo>
                  <a:pt x="196618" y="133908"/>
                </a:lnTo>
                <a:lnTo>
                  <a:pt x="204440" y="136263"/>
                </a:lnTo>
                <a:lnTo>
                  <a:pt x="208973" y="138574"/>
                </a:lnTo>
                <a:lnTo>
                  <a:pt x="209728" y="138930"/>
                </a:lnTo>
                <a:lnTo>
                  <a:pt x="210751" y="139508"/>
                </a:lnTo>
                <a:lnTo>
                  <a:pt x="211817" y="140219"/>
                </a:lnTo>
                <a:lnTo>
                  <a:pt x="229512" y="140219"/>
                </a:lnTo>
                <a:lnTo>
                  <a:pt x="227035" y="142174"/>
                </a:lnTo>
                <a:lnTo>
                  <a:pt x="150396" y="142174"/>
                </a:lnTo>
                <a:lnTo>
                  <a:pt x="150396" y="146219"/>
                </a:lnTo>
                <a:close/>
              </a:path>
              <a:path w="258444" h="199389">
                <a:moveTo>
                  <a:pt x="230437" y="110269"/>
                </a:moveTo>
                <a:lnTo>
                  <a:pt x="166193" y="110269"/>
                </a:lnTo>
                <a:lnTo>
                  <a:pt x="178574" y="109747"/>
                </a:lnTo>
                <a:lnTo>
                  <a:pt x="186821" y="106184"/>
                </a:lnTo>
                <a:lnTo>
                  <a:pt x="189818" y="97375"/>
                </a:lnTo>
                <a:lnTo>
                  <a:pt x="187333" y="89086"/>
                </a:lnTo>
                <a:lnTo>
                  <a:pt x="179940" y="85625"/>
                </a:lnTo>
                <a:lnTo>
                  <a:pt x="167731" y="85007"/>
                </a:lnTo>
                <a:lnTo>
                  <a:pt x="232931" y="85007"/>
                </a:lnTo>
                <a:lnTo>
                  <a:pt x="235106" y="92709"/>
                </a:lnTo>
                <a:lnTo>
                  <a:pt x="230437" y="110269"/>
                </a:lnTo>
                <a:close/>
              </a:path>
              <a:path w="258444" h="199389">
                <a:moveTo>
                  <a:pt x="220957" y="151996"/>
                </a:moveTo>
                <a:lnTo>
                  <a:pt x="150396" y="151996"/>
                </a:lnTo>
                <a:lnTo>
                  <a:pt x="158218" y="151952"/>
                </a:lnTo>
                <a:lnTo>
                  <a:pt x="165729" y="151552"/>
                </a:lnTo>
                <a:lnTo>
                  <a:pt x="172885" y="150707"/>
                </a:lnTo>
                <a:lnTo>
                  <a:pt x="170618" y="147374"/>
                </a:lnTo>
                <a:lnTo>
                  <a:pt x="167018" y="142174"/>
                </a:lnTo>
                <a:lnTo>
                  <a:pt x="227035" y="142174"/>
                </a:lnTo>
                <a:lnTo>
                  <a:pt x="218928" y="148574"/>
                </a:lnTo>
                <a:lnTo>
                  <a:pt x="220957" y="151996"/>
                </a:lnTo>
                <a:close/>
              </a:path>
              <a:path w="258444" h="199389">
                <a:moveTo>
                  <a:pt x="248883" y="199106"/>
                </a:moveTo>
                <a:lnTo>
                  <a:pt x="199106" y="199106"/>
                </a:lnTo>
                <a:lnTo>
                  <a:pt x="181285" y="165596"/>
                </a:lnTo>
                <a:lnTo>
                  <a:pt x="229019" y="165596"/>
                </a:lnTo>
                <a:lnTo>
                  <a:pt x="248883" y="199106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67049" y="3005596"/>
            <a:ext cx="258445" cy="199390"/>
          </a:xfrm>
          <a:custGeom>
            <a:avLst/>
            <a:gdLst/>
            <a:ahLst/>
            <a:cxnLst/>
            <a:rect l="l" t="t" r="r" b="b"/>
            <a:pathLst>
              <a:path w="258445" h="199389">
                <a:moveTo>
                  <a:pt x="150441" y="199106"/>
                </a:moveTo>
                <a:lnTo>
                  <a:pt x="106397" y="199106"/>
                </a:lnTo>
                <a:lnTo>
                  <a:pt x="106397" y="171596"/>
                </a:lnTo>
                <a:lnTo>
                  <a:pt x="64254" y="161266"/>
                </a:lnTo>
                <a:lnTo>
                  <a:pt x="30516" y="142324"/>
                </a:lnTo>
                <a:lnTo>
                  <a:pt x="8118" y="116741"/>
                </a:lnTo>
                <a:lnTo>
                  <a:pt x="0" y="86487"/>
                </a:lnTo>
                <a:lnTo>
                  <a:pt x="10148" y="52817"/>
                </a:lnTo>
                <a:lnTo>
                  <a:pt x="37821" y="25327"/>
                </a:lnTo>
                <a:lnTo>
                  <a:pt x="78860" y="6794"/>
                </a:lnTo>
                <a:lnTo>
                  <a:pt x="129108" y="0"/>
                </a:lnTo>
                <a:lnTo>
                  <a:pt x="179355" y="6794"/>
                </a:lnTo>
                <a:lnTo>
                  <a:pt x="220395" y="25327"/>
                </a:lnTo>
                <a:lnTo>
                  <a:pt x="228946" y="33821"/>
                </a:lnTo>
                <a:lnTo>
                  <a:pt x="148885" y="33821"/>
                </a:lnTo>
                <a:lnTo>
                  <a:pt x="110696" y="38463"/>
                </a:lnTo>
                <a:lnTo>
                  <a:pt x="79503" y="51126"/>
                </a:lnTo>
                <a:lnTo>
                  <a:pt x="58468" y="69914"/>
                </a:lnTo>
                <a:lnTo>
                  <a:pt x="50754" y="92931"/>
                </a:lnTo>
                <a:lnTo>
                  <a:pt x="54801" y="109747"/>
                </a:lnTo>
                <a:lnTo>
                  <a:pt x="54923" y="109953"/>
                </a:lnTo>
                <a:lnTo>
                  <a:pt x="66226" y="124791"/>
                </a:lnTo>
                <a:lnTo>
                  <a:pt x="83810" y="137161"/>
                </a:lnTo>
                <a:lnTo>
                  <a:pt x="106397" y="146219"/>
                </a:lnTo>
                <a:lnTo>
                  <a:pt x="150396" y="146219"/>
                </a:lnTo>
                <a:lnTo>
                  <a:pt x="150396" y="151996"/>
                </a:lnTo>
                <a:lnTo>
                  <a:pt x="220957" y="151996"/>
                </a:lnTo>
                <a:lnTo>
                  <a:pt x="229019" y="165596"/>
                </a:lnTo>
                <a:lnTo>
                  <a:pt x="181285" y="165596"/>
                </a:lnTo>
                <a:lnTo>
                  <a:pt x="173897" y="167611"/>
                </a:lnTo>
                <a:lnTo>
                  <a:pt x="166279" y="169318"/>
                </a:lnTo>
                <a:lnTo>
                  <a:pt x="158454" y="170708"/>
                </a:lnTo>
                <a:lnTo>
                  <a:pt x="150441" y="171774"/>
                </a:lnTo>
                <a:lnTo>
                  <a:pt x="150441" y="199106"/>
                </a:lnTo>
                <a:close/>
              </a:path>
              <a:path w="258445" h="199389">
                <a:moveTo>
                  <a:pt x="229512" y="140219"/>
                </a:moveTo>
                <a:lnTo>
                  <a:pt x="211817" y="140219"/>
                </a:lnTo>
                <a:lnTo>
                  <a:pt x="224911" y="131949"/>
                </a:lnTo>
                <a:lnTo>
                  <a:pt x="234739" y="121358"/>
                </a:lnTo>
                <a:lnTo>
                  <a:pt x="240917" y="108376"/>
                </a:lnTo>
                <a:lnTo>
                  <a:pt x="243061" y="92931"/>
                </a:lnTo>
                <a:lnTo>
                  <a:pt x="235965" y="66389"/>
                </a:lnTo>
                <a:lnTo>
                  <a:pt x="216289" y="47993"/>
                </a:lnTo>
                <a:lnTo>
                  <a:pt x="186456" y="37288"/>
                </a:lnTo>
                <a:lnTo>
                  <a:pt x="148885" y="33821"/>
                </a:lnTo>
                <a:lnTo>
                  <a:pt x="228946" y="33821"/>
                </a:lnTo>
                <a:lnTo>
                  <a:pt x="248068" y="52817"/>
                </a:lnTo>
                <a:lnTo>
                  <a:pt x="258216" y="86487"/>
                </a:lnTo>
                <a:lnTo>
                  <a:pt x="255484" y="104250"/>
                </a:lnTo>
                <a:lnTo>
                  <a:pt x="247655" y="120764"/>
                </a:lnTo>
                <a:lnTo>
                  <a:pt x="235285" y="135661"/>
                </a:lnTo>
                <a:lnTo>
                  <a:pt x="229512" y="140219"/>
                </a:lnTo>
                <a:close/>
              </a:path>
              <a:path w="258445" h="199389">
                <a:moveTo>
                  <a:pt x="150396" y="146219"/>
                </a:moveTo>
                <a:lnTo>
                  <a:pt x="106397" y="146219"/>
                </a:lnTo>
                <a:lnTo>
                  <a:pt x="106397" y="53643"/>
                </a:lnTo>
                <a:lnTo>
                  <a:pt x="194840" y="53643"/>
                </a:lnTo>
                <a:lnTo>
                  <a:pt x="201131" y="54353"/>
                </a:lnTo>
                <a:lnTo>
                  <a:pt x="214973" y="58793"/>
                </a:lnTo>
                <a:lnTo>
                  <a:pt x="228814" y="70424"/>
                </a:lnTo>
                <a:lnTo>
                  <a:pt x="232931" y="85007"/>
                </a:lnTo>
                <a:lnTo>
                  <a:pt x="167731" y="85007"/>
                </a:lnTo>
                <a:lnTo>
                  <a:pt x="150796" y="85242"/>
                </a:lnTo>
                <a:lnTo>
                  <a:pt x="150796" y="109953"/>
                </a:lnTo>
                <a:lnTo>
                  <a:pt x="166193" y="110269"/>
                </a:lnTo>
                <a:lnTo>
                  <a:pt x="230437" y="110269"/>
                </a:lnTo>
                <a:lnTo>
                  <a:pt x="229092" y="115327"/>
                </a:lnTo>
                <a:lnTo>
                  <a:pt x="215862" y="127691"/>
                </a:lnTo>
                <a:lnTo>
                  <a:pt x="202631" y="132864"/>
                </a:lnTo>
                <a:lnTo>
                  <a:pt x="196618" y="133908"/>
                </a:lnTo>
                <a:lnTo>
                  <a:pt x="204440" y="136263"/>
                </a:lnTo>
                <a:lnTo>
                  <a:pt x="208973" y="138574"/>
                </a:lnTo>
                <a:lnTo>
                  <a:pt x="209728" y="138930"/>
                </a:lnTo>
                <a:lnTo>
                  <a:pt x="210751" y="139508"/>
                </a:lnTo>
                <a:lnTo>
                  <a:pt x="211817" y="140219"/>
                </a:lnTo>
                <a:lnTo>
                  <a:pt x="229512" y="140219"/>
                </a:lnTo>
                <a:lnTo>
                  <a:pt x="227035" y="142174"/>
                </a:lnTo>
                <a:lnTo>
                  <a:pt x="150396" y="142174"/>
                </a:lnTo>
                <a:lnTo>
                  <a:pt x="150396" y="146219"/>
                </a:lnTo>
                <a:close/>
              </a:path>
              <a:path w="258445" h="199389">
                <a:moveTo>
                  <a:pt x="230437" y="110269"/>
                </a:moveTo>
                <a:lnTo>
                  <a:pt x="166193" y="110269"/>
                </a:lnTo>
                <a:lnTo>
                  <a:pt x="178574" y="109747"/>
                </a:lnTo>
                <a:lnTo>
                  <a:pt x="186821" y="106184"/>
                </a:lnTo>
                <a:lnTo>
                  <a:pt x="189818" y="97375"/>
                </a:lnTo>
                <a:lnTo>
                  <a:pt x="187333" y="89086"/>
                </a:lnTo>
                <a:lnTo>
                  <a:pt x="179940" y="85625"/>
                </a:lnTo>
                <a:lnTo>
                  <a:pt x="167731" y="85007"/>
                </a:lnTo>
                <a:lnTo>
                  <a:pt x="232931" y="85007"/>
                </a:lnTo>
                <a:lnTo>
                  <a:pt x="235106" y="92709"/>
                </a:lnTo>
                <a:lnTo>
                  <a:pt x="230437" y="110269"/>
                </a:lnTo>
                <a:close/>
              </a:path>
              <a:path w="258445" h="199389">
                <a:moveTo>
                  <a:pt x="220957" y="151996"/>
                </a:moveTo>
                <a:lnTo>
                  <a:pt x="150396" y="151996"/>
                </a:lnTo>
                <a:lnTo>
                  <a:pt x="158218" y="151952"/>
                </a:lnTo>
                <a:lnTo>
                  <a:pt x="165729" y="151552"/>
                </a:lnTo>
                <a:lnTo>
                  <a:pt x="172885" y="150707"/>
                </a:lnTo>
                <a:lnTo>
                  <a:pt x="170618" y="147374"/>
                </a:lnTo>
                <a:lnTo>
                  <a:pt x="167018" y="142174"/>
                </a:lnTo>
                <a:lnTo>
                  <a:pt x="227035" y="142174"/>
                </a:lnTo>
                <a:lnTo>
                  <a:pt x="218928" y="148574"/>
                </a:lnTo>
                <a:lnTo>
                  <a:pt x="220957" y="151996"/>
                </a:lnTo>
                <a:close/>
              </a:path>
              <a:path w="258445" h="199389">
                <a:moveTo>
                  <a:pt x="248883" y="199106"/>
                </a:moveTo>
                <a:lnTo>
                  <a:pt x="199106" y="199106"/>
                </a:lnTo>
                <a:lnTo>
                  <a:pt x="181285" y="165596"/>
                </a:lnTo>
                <a:lnTo>
                  <a:pt x="229019" y="165596"/>
                </a:lnTo>
                <a:lnTo>
                  <a:pt x="248883" y="199106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28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6450" y="1647825"/>
            <a:ext cx="2038349" cy="304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48754" y="4852669"/>
            <a:ext cx="1362710" cy="882650"/>
          </a:xfrm>
          <a:prstGeom prst="rect">
            <a:avLst/>
          </a:prstGeom>
        </p:spPr>
        <p:txBody>
          <a:bodyPr wrap="square" lIns="0" tIns="167005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315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Tibbles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Data</a:t>
            </a:r>
            <a:r>
              <a:rPr dirty="0" sz="1800" spc="-7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 </a:t>
            </a:r>
            <a:r>
              <a:rPr dirty="0" sz="1800" spc="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import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96175" y="1647825"/>
            <a:ext cx="1866899" cy="3047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481861" y="5006975"/>
            <a:ext cx="12490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6"/>
              </a:rPr>
              <a:t>Subsetting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28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490220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5"/>
              <a:t>Supplementary</a:t>
            </a:r>
            <a:r>
              <a:rPr dirty="0" spc="-70"/>
              <a:t> </a:t>
            </a:r>
            <a:r>
              <a:rPr dirty="0" spc="10"/>
              <a:t>Reading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01700" y="520700"/>
            <a:ext cx="7569200" cy="654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solidFill>
                  <a:srgbClr val="C2132D"/>
                </a:solidFill>
                <a:latin typeface="Roboto Condensed"/>
                <a:cs typeface="Roboto Condensed"/>
              </a:rPr>
              <a:t>Going </a:t>
            </a:r>
            <a:r>
              <a:rPr dirty="0" sz="4100" spc="5">
                <a:solidFill>
                  <a:srgbClr val="C2132D"/>
                </a:solidFill>
                <a:latin typeface="Roboto Condensed"/>
                <a:cs typeface="Roboto Condensed"/>
              </a:rPr>
              <a:t>Over </a:t>
            </a:r>
            <a:r>
              <a:rPr dirty="0" sz="4100" spc="10">
                <a:solidFill>
                  <a:srgbClr val="C2132D"/>
                </a:solidFill>
                <a:latin typeface="Roboto Condensed"/>
                <a:cs typeface="Roboto Condensed"/>
              </a:rPr>
              <a:t>Assignment 02</a:t>
            </a:r>
            <a:r>
              <a:rPr dirty="0" sz="4100" spc="-3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4100" spc="10">
                <a:solidFill>
                  <a:srgbClr val="C2132D"/>
                </a:solidFill>
                <a:latin typeface="Roboto Condensed"/>
                <a:cs typeface="Roboto Condensed"/>
              </a:rPr>
              <a:t>Solutions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1530350"/>
            <a:ext cx="56870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Let us go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over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solutions for assignment 02</a:t>
            </a:r>
            <a:r>
              <a:rPr dirty="0" sz="1800" spc="-4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together.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878967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Things </a:t>
            </a:r>
            <a:r>
              <a:rPr dirty="0" spc="-15"/>
              <a:t>to </a:t>
            </a:r>
            <a:r>
              <a:rPr dirty="0" spc="10"/>
              <a:t>Do </a:t>
            </a:r>
            <a:r>
              <a:rPr dirty="0" spc="-15"/>
              <a:t>to </a:t>
            </a:r>
            <a:r>
              <a:rPr dirty="0"/>
              <a:t>Prepare </a:t>
            </a:r>
            <a:r>
              <a:rPr dirty="0" spc="10"/>
              <a:t>for Our Next</a:t>
            </a:r>
            <a:r>
              <a:rPr dirty="0"/>
              <a:t> </a:t>
            </a:r>
            <a:r>
              <a:rPr dirty="0" spc="10"/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8754" y="1530350"/>
            <a:ext cx="9356090" cy="2909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Go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over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notes and complete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Assignment 03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on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Canvas.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Font typeface="Roboto"/>
              <a:buChar char="•"/>
              <a:tabLst>
                <a:tab pos="146685" algn="l"/>
              </a:tabLst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Before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attempting the assignment,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you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are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encouraged</a:t>
            </a:r>
            <a:r>
              <a:rPr dirty="0" sz="1800" spc="-2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to:</a:t>
            </a:r>
            <a:endParaRPr sz="1800">
              <a:latin typeface="Roboto"/>
              <a:cs typeface="Roboto"/>
            </a:endParaRPr>
          </a:p>
          <a:p>
            <a:pPr lvl="1" marL="527050" indent="-134620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527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Go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over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this slide deck as well as the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slide deck </a:t>
            </a:r>
            <a:r>
              <a:rPr dirty="0" sz="180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from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last class</a:t>
            </a:r>
            <a:endParaRPr sz="1800">
              <a:latin typeface="Roboto"/>
              <a:cs typeface="Roboto"/>
            </a:endParaRPr>
          </a:p>
          <a:p>
            <a:pPr lvl="1" marL="527050" indent="-134620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527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Read the supplementary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reading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for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today's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class (see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previous</a:t>
            </a:r>
            <a:r>
              <a:rPr dirty="0" sz="1800" spc="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slide)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15"/>
              </a:spcBef>
              <a:buFont typeface="Roboto"/>
              <a:buChar char="•"/>
              <a:tabLst>
                <a:tab pos="146685" algn="l"/>
              </a:tabLst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While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attempting the assignment,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you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are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encouraged</a:t>
            </a:r>
            <a:r>
              <a:rPr dirty="0" sz="1800" spc="-2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to:</a:t>
            </a:r>
            <a:endParaRPr sz="1800">
              <a:latin typeface="Roboto"/>
              <a:cs typeface="Roboto"/>
            </a:endParaRPr>
          </a:p>
          <a:p>
            <a:pPr lvl="1" marL="527050" indent="-134620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527685" algn="l"/>
                <a:tab pos="1600835" algn="l"/>
                <a:tab pos="438785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Google (	)/ChatGPT/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ChatISA</a:t>
            </a:r>
            <a:r>
              <a:rPr dirty="0" sz="1800" spc="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any	that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need.</a:t>
            </a:r>
            <a:endParaRPr sz="1800">
              <a:latin typeface="Roboto"/>
              <a:cs typeface="Roboto"/>
            </a:endParaRPr>
          </a:p>
          <a:p>
            <a:pPr lvl="1" marL="527050" indent="-134620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527685" algn="l"/>
                <a:tab pos="218567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Examine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any	functions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by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utilizing on its help document using the</a:t>
            </a:r>
            <a:r>
              <a:rPr dirty="0" sz="1800" spc="-5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?function_name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33649" y="3747274"/>
            <a:ext cx="217140" cy="220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19699" y="3758071"/>
            <a:ext cx="258445" cy="199390"/>
          </a:xfrm>
          <a:custGeom>
            <a:avLst/>
            <a:gdLst/>
            <a:ahLst/>
            <a:cxnLst/>
            <a:rect l="l" t="t" r="r" b="b"/>
            <a:pathLst>
              <a:path w="258445" h="199389">
                <a:moveTo>
                  <a:pt x="150441" y="199106"/>
                </a:moveTo>
                <a:lnTo>
                  <a:pt x="106397" y="199106"/>
                </a:lnTo>
                <a:lnTo>
                  <a:pt x="106397" y="171596"/>
                </a:lnTo>
                <a:lnTo>
                  <a:pt x="64254" y="161266"/>
                </a:lnTo>
                <a:lnTo>
                  <a:pt x="30516" y="142324"/>
                </a:lnTo>
                <a:lnTo>
                  <a:pt x="8118" y="116741"/>
                </a:lnTo>
                <a:lnTo>
                  <a:pt x="0" y="86487"/>
                </a:lnTo>
                <a:lnTo>
                  <a:pt x="10148" y="52817"/>
                </a:lnTo>
                <a:lnTo>
                  <a:pt x="37821" y="25327"/>
                </a:lnTo>
                <a:lnTo>
                  <a:pt x="78860" y="6794"/>
                </a:lnTo>
                <a:lnTo>
                  <a:pt x="129108" y="0"/>
                </a:lnTo>
                <a:lnTo>
                  <a:pt x="179355" y="6794"/>
                </a:lnTo>
                <a:lnTo>
                  <a:pt x="220395" y="25327"/>
                </a:lnTo>
                <a:lnTo>
                  <a:pt x="228946" y="33821"/>
                </a:lnTo>
                <a:lnTo>
                  <a:pt x="148885" y="33821"/>
                </a:lnTo>
                <a:lnTo>
                  <a:pt x="110696" y="38463"/>
                </a:lnTo>
                <a:lnTo>
                  <a:pt x="79503" y="51126"/>
                </a:lnTo>
                <a:lnTo>
                  <a:pt x="58468" y="69914"/>
                </a:lnTo>
                <a:lnTo>
                  <a:pt x="50754" y="92931"/>
                </a:lnTo>
                <a:lnTo>
                  <a:pt x="54801" y="109747"/>
                </a:lnTo>
                <a:lnTo>
                  <a:pt x="54923" y="109953"/>
                </a:lnTo>
                <a:lnTo>
                  <a:pt x="66226" y="124791"/>
                </a:lnTo>
                <a:lnTo>
                  <a:pt x="83810" y="137161"/>
                </a:lnTo>
                <a:lnTo>
                  <a:pt x="106397" y="146219"/>
                </a:lnTo>
                <a:lnTo>
                  <a:pt x="150396" y="146219"/>
                </a:lnTo>
                <a:lnTo>
                  <a:pt x="150396" y="151996"/>
                </a:lnTo>
                <a:lnTo>
                  <a:pt x="220957" y="151996"/>
                </a:lnTo>
                <a:lnTo>
                  <a:pt x="229019" y="165596"/>
                </a:lnTo>
                <a:lnTo>
                  <a:pt x="181285" y="165596"/>
                </a:lnTo>
                <a:lnTo>
                  <a:pt x="173897" y="167611"/>
                </a:lnTo>
                <a:lnTo>
                  <a:pt x="166279" y="169318"/>
                </a:lnTo>
                <a:lnTo>
                  <a:pt x="158454" y="170708"/>
                </a:lnTo>
                <a:lnTo>
                  <a:pt x="150441" y="171774"/>
                </a:lnTo>
                <a:lnTo>
                  <a:pt x="150441" y="199106"/>
                </a:lnTo>
                <a:close/>
              </a:path>
              <a:path w="258445" h="199389">
                <a:moveTo>
                  <a:pt x="229512" y="140219"/>
                </a:moveTo>
                <a:lnTo>
                  <a:pt x="211817" y="140219"/>
                </a:lnTo>
                <a:lnTo>
                  <a:pt x="224911" y="131949"/>
                </a:lnTo>
                <a:lnTo>
                  <a:pt x="234739" y="121358"/>
                </a:lnTo>
                <a:lnTo>
                  <a:pt x="240917" y="108376"/>
                </a:lnTo>
                <a:lnTo>
                  <a:pt x="243061" y="92931"/>
                </a:lnTo>
                <a:lnTo>
                  <a:pt x="235965" y="66389"/>
                </a:lnTo>
                <a:lnTo>
                  <a:pt x="216289" y="47993"/>
                </a:lnTo>
                <a:lnTo>
                  <a:pt x="186456" y="37288"/>
                </a:lnTo>
                <a:lnTo>
                  <a:pt x="148885" y="33821"/>
                </a:lnTo>
                <a:lnTo>
                  <a:pt x="228946" y="33821"/>
                </a:lnTo>
                <a:lnTo>
                  <a:pt x="248068" y="52817"/>
                </a:lnTo>
                <a:lnTo>
                  <a:pt x="258216" y="86487"/>
                </a:lnTo>
                <a:lnTo>
                  <a:pt x="255484" y="104250"/>
                </a:lnTo>
                <a:lnTo>
                  <a:pt x="247655" y="120764"/>
                </a:lnTo>
                <a:lnTo>
                  <a:pt x="235285" y="135661"/>
                </a:lnTo>
                <a:lnTo>
                  <a:pt x="229512" y="140219"/>
                </a:lnTo>
                <a:close/>
              </a:path>
              <a:path w="258445" h="199389">
                <a:moveTo>
                  <a:pt x="150396" y="146219"/>
                </a:moveTo>
                <a:lnTo>
                  <a:pt x="106397" y="146219"/>
                </a:lnTo>
                <a:lnTo>
                  <a:pt x="106397" y="53643"/>
                </a:lnTo>
                <a:lnTo>
                  <a:pt x="194840" y="53643"/>
                </a:lnTo>
                <a:lnTo>
                  <a:pt x="201131" y="54353"/>
                </a:lnTo>
                <a:lnTo>
                  <a:pt x="214973" y="58793"/>
                </a:lnTo>
                <a:lnTo>
                  <a:pt x="228814" y="70424"/>
                </a:lnTo>
                <a:lnTo>
                  <a:pt x="232931" y="85007"/>
                </a:lnTo>
                <a:lnTo>
                  <a:pt x="167731" y="85007"/>
                </a:lnTo>
                <a:lnTo>
                  <a:pt x="150796" y="85242"/>
                </a:lnTo>
                <a:lnTo>
                  <a:pt x="150796" y="109953"/>
                </a:lnTo>
                <a:lnTo>
                  <a:pt x="166193" y="110269"/>
                </a:lnTo>
                <a:lnTo>
                  <a:pt x="230437" y="110269"/>
                </a:lnTo>
                <a:lnTo>
                  <a:pt x="229092" y="115327"/>
                </a:lnTo>
                <a:lnTo>
                  <a:pt x="215862" y="127691"/>
                </a:lnTo>
                <a:lnTo>
                  <a:pt x="202631" y="132864"/>
                </a:lnTo>
                <a:lnTo>
                  <a:pt x="196618" y="133908"/>
                </a:lnTo>
                <a:lnTo>
                  <a:pt x="204440" y="136263"/>
                </a:lnTo>
                <a:lnTo>
                  <a:pt x="208973" y="138574"/>
                </a:lnTo>
                <a:lnTo>
                  <a:pt x="209728" y="138930"/>
                </a:lnTo>
                <a:lnTo>
                  <a:pt x="210751" y="139508"/>
                </a:lnTo>
                <a:lnTo>
                  <a:pt x="211817" y="140219"/>
                </a:lnTo>
                <a:lnTo>
                  <a:pt x="229512" y="140219"/>
                </a:lnTo>
                <a:lnTo>
                  <a:pt x="227035" y="142174"/>
                </a:lnTo>
                <a:lnTo>
                  <a:pt x="150396" y="142174"/>
                </a:lnTo>
                <a:lnTo>
                  <a:pt x="150396" y="146219"/>
                </a:lnTo>
                <a:close/>
              </a:path>
              <a:path w="258445" h="199389">
                <a:moveTo>
                  <a:pt x="230437" y="110269"/>
                </a:moveTo>
                <a:lnTo>
                  <a:pt x="166193" y="110269"/>
                </a:lnTo>
                <a:lnTo>
                  <a:pt x="178574" y="109747"/>
                </a:lnTo>
                <a:lnTo>
                  <a:pt x="186821" y="106184"/>
                </a:lnTo>
                <a:lnTo>
                  <a:pt x="189818" y="97375"/>
                </a:lnTo>
                <a:lnTo>
                  <a:pt x="187333" y="89086"/>
                </a:lnTo>
                <a:lnTo>
                  <a:pt x="179940" y="85625"/>
                </a:lnTo>
                <a:lnTo>
                  <a:pt x="167731" y="85007"/>
                </a:lnTo>
                <a:lnTo>
                  <a:pt x="232931" y="85007"/>
                </a:lnTo>
                <a:lnTo>
                  <a:pt x="235106" y="92709"/>
                </a:lnTo>
                <a:lnTo>
                  <a:pt x="230437" y="110269"/>
                </a:lnTo>
                <a:close/>
              </a:path>
              <a:path w="258445" h="199389">
                <a:moveTo>
                  <a:pt x="220957" y="151996"/>
                </a:moveTo>
                <a:lnTo>
                  <a:pt x="150396" y="151996"/>
                </a:lnTo>
                <a:lnTo>
                  <a:pt x="158218" y="151952"/>
                </a:lnTo>
                <a:lnTo>
                  <a:pt x="165729" y="151552"/>
                </a:lnTo>
                <a:lnTo>
                  <a:pt x="172885" y="150707"/>
                </a:lnTo>
                <a:lnTo>
                  <a:pt x="170618" y="147374"/>
                </a:lnTo>
                <a:lnTo>
                  <a:pt x="167018" y="142174"/>
                </a:lnTo>
                <a:lnTo>
                  <a:pt x="227035" y="142174"/>
                </a:lnTo>
                <a:lnTo>
                  <a:pt x="218928" y="148574"/>
                </a:lnTo>
                <a:lnTo>
                  <a:pt x="220957" y="151996"/>
                </a:lnTo>
                <a:close/>
              </a:path>
              <a:path w="258445" h="199389">
                <a:moveTo>
                  <a:pt x="248883" y="199106"/>
                </a:moveTo>
                <a:lnTo>
                  <a:pt x="199106" y="199106"/>
                </a:lnTo>
                <a:lnTo>
                  <a:pt x="181285" y="165596"/>
                </a:lnTo>
                <a:lnTo>
                  <a:pt x="229019" y="165596"/>
                </a:lnTo>
                <a:lnTo>
                  <a:pt x="248883" y="199106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19424" y="4196221"/>
            <a:ext cx="258445" cy="199390"/>
          </a:xfrm>
          <a:custGeom>
            <a:avLst/>
            <a:gdLst/>
            <a:ahLst/>
            <a:cxnLst/>
            <a:rect l="l" t="t" r="r" b="b"/>
            <a:pathLst>
              <a:path w="258445" h="199389">
                <a:moveTo>
                  <a:pt x="150441" y="199106"/>
                </a:moveTo>
                <a:lnTo>
                  <a:pt x="106397" y="199106"/>
                </a:lnTo>
                <a:lnTo>
                  <a:pt x="106397" y="171596"/>
                </a:lnTo>
                <a:lnTo>
                  <a:pt x="64254" y="161266"/>
                </a:lnTo>
                <a:lnTo>
                  <a:pt x="30516" y="142324"/>
                </a:lnTo>
                <a:lnTo>
                  <a:pt x="8118" y="116741"/>
                </a:lnTo>
                <a:lnTo>
                  <a:pt x="0" y="86487"/>
                </a:lnTo>
                <a:lnTo>
                  <a:pt x="10148" y="52817"/>
                </a:lnTo>
                <a:lnTo>
                  <a:pt x="37821" y="25327"/>
                </a:lnTo>
                <a:lnTo>
                  <a:pt x="78860" y="6794"/>
                </a:lnTo>
                <a:lnTo>
                  <a:pt x="129108" y="0"/>
                </a:lnTo>
                <a:lnTo>
                  <a:pt x="179355" y="6794"/>
                </a:lnTo>
                <a:lnTo>
                  <a:pt x="220395" y="25327"/>
                </a:lnTo>
                <a:lnTo>
                  <a:pt x="228946" y="33821"/>
                </a:lnTo>
                <a:lnTo>
                  <a:pt x="148885" y="33821"/>
                </a:lnTo>
                <a:lnTo>
                  <a:pt x="110696" y="38463"/>
                </a:lnTo>
                <a:lnTo>
                  <a:pt x="79503" y="51126"/>
                </a:lnTo>
                <a:lnTo>
                  <a:pt x="58468" y="69914"/>
                </a:lnTo>
                <a:lnTo>
                  <a:pt x="50754" y="92931"/>
                </a:lnTo>
                <a:lnTo>
                  <a:pt x="54801" y="109747"/>
                </a:lnTo>
                <a:lnTo>
                  <a:pt x="54923" y="109953"/>
                </a:lnTo>
                <a:lnTo>
                  <a:pt x="66226" y="124791"/>
                </a:lnTo>
                <a:lnTo>
                  <a:pt x="83810" y="137161"/>
                </a:lnTo>
                <a:lnTo>
                  <a:pt x="106397" y="146219"/>
                </a:lnTo>
                <a:lnTo>
                  <a:pt x="150396" y="146219"/>
                </a:lnTo>
                <a:lnTo>
                  <a:pt x="150396" y="151996"/>
                </a:lnTo>
                <a:lnTo>
                  <a:pt x="220957" y="151996"/>
                </a:lnTo>
                <a:lnTo>
                  <a:pt x="229019" y="165596"/>
                </a:lnTo>
                <a:lnTo>
                  <a:pt x="181285" y="165596"/>
                </a:lnTo>
                <a:lnTo>
                  <a:pt x="173897" y="167611"/>
                </a:lnTo>
                <a:lnTo>
                  <a:pt x="166279" y="169318"/>
                </a:lnTo>
                <a:lnTo>
                  <a:pt x="158454" y="170708"/>
                </a:lnTo>
                <a:lnTo>
                  <a:pt x="150441" y="171774"/>
                </a:lnTo>
                <a:lnTo>
                  <a:pt x="150441" y="199106"/>
                </a:lnTo>
                <a:close/>
              </a:path>
              <a:path w="258445" h="199389">
                <a:moveTo>
                  <a:pt x="229512" y="140219"/>
                </a:moveTo>
                <a:lnTo>
                  <a:pt x="211817" y="140219"/>
                </a:lnTo>
                <a:lnTo>
                  <a:pt x="224911" y="131949"/>
                </a:lnTo>
                <a:lnTo>
                  <a:pt x="234739" y="121358"/>
                </a:lnTo>
                <a:lnTo>
                  <a:pt x="240917" y="108376"/>
                </a:lnTo>
                <a:lnTo>
                  <a:pt x="243061" y="92931"/>
                </a:lnTo>
                <a:lnTo>
                  <a:pt x="235965" y="66389"/>
                </a:lnTo>
                <a:lnTo>
                  <a:pt x="216289" y="47993"/>
                </a:lnTo>
                <a:lnTo>
                  <a:pt x="186456" y="37288"/>
                </a:lnTo>
                <a:lnTo>
                  <a:pt x="148885" y="33821"/>
                </a:lnTo>
                <a:lnTo>
                  <a:pt x="228946" y="33821"/>
                </a:lnTo>
                <a:lnTo>
                  <a:pt x="248068" y="52817"/>
                </a:lnTo>
                <a:lnTo>
                  <a:pt x="258216" y="86487"/>
                </a:lnTo>
                <a:lnTo>
                  <a:pt x="255484" y="104250"/>
                </a:lnTo>
                <a:lnTo>
                  <a:pt x="247655" y="120764"/>
                </a:lnTo>
                <a:lnTo>
                  <a:pt x="235285" y="135661"/>
                </a:lnTo>
                <a:lnTo>
                  <a:pt x="229512" y="140219"/>
                </a:lnTo>
                <a:close/>
              </a:path>
              <a:path w="258445" h="199389">
                <a:moveTo>
                  <a:pt x="150396" y="146219"/>
                </a:moveTo>
                <a:lnTo>
                  <a:pt x="106397" y="146219"/>
                </a:lnTo>
                <a:lnTo>
                  <a:pt x="106397" y="53643"/>
                </a:lnTo>
                <a:lnTo>
                  <a:pt x="194840" y="53643"/>
                </a:lnTo>
                <a:lnTo>
                  <a:pt x="201131" y="54353"/>
                </a:lnTo>
                <a:lnTo>
                  <a:pt x="214973" y="58793"/>
                </a:lnTo>
                <a:lnTo>
                  <a:pt x="228814" y="70424"/>
                </a:lnTo>
                <a:lnTo>
                  <a:pt x="232931" y="85007"/>
                </a:lnTo>
                <a:lnTo>
                  <a:pt x="167731" y="85007"/>
                </a:lnTo>
                <a:lnTo>
                  <a:pt x="150796" y="85242"/>
                </a:lnTo>
                <a:lnTo>
                  <a:pt x="150796" y="109953"/>
                </a:lnTo>
                <a:lnTo>
                  <a:pt x="166193" y="110269"/>
                </a:lnTo>
                <a:lnTo>
                  <a:pt x="230437" y="110269"/>
                </a:lnTo>
                <a:lnTo>
                  <a:pt x="229092" y="115327"/>
                </a:lnTo>
                <a:lnTo>
                  <a:pt x="215862" y="127691"/>
                </a:lnTo>
                <a:lnTo>
                  <a:pt x="202631" y="132864"/>
                </a:lnTo>
                <a:lnTo>
                  <a:pt x="196618" y="133908"/>
                </a:lnTo>
                <a:lnTo>
                  <a:pt x="204440" y="136263"/>
                </a:lnTo>
                <a:lnTo>
                  <a:pt x="208973" y="138574"/>
                </a:lnTo>
                <a:lnTo>
                  <a:pt x="209728" y="138930"/>
                </a:lnTo>
                <a:lnTo>
                  <a:pt x="210751" y="139508"/>
                </a:lnTo>
                <a:lnTo>
                  <a:pt x="211817" y="140219"/>
                </a:lnTo>
                <a:lnTo>
                  <a:pt x="229512" y="140219"/>
                </a:lnTo>
                <a:lnTo>
                  <a:pt x="227035" y="142174"/>
                </a:lnTo>
                <a:lnTo>
                  <a:pt x="150396" y="142174"/>
                </a:lnTo>
                <a:lnTo>
                  <a:pt x="150396" y="146219"/>
                </a:lnTo>
                <a:close/>
              </a:path>
              <a:path w="258445" h="199389">
                <a:moveTo>
                  <a:pt x="230437" y="110269"/>
                </a:moveTo>
                <a:lnTo>
                  <a:pt x="166193" y="110269"/>
                </a:lnTo>
                <a:lnTo>
                  <a:pt x="178574" y="109747"/>
                </a:lnTo>
                <a:lnTo>
                  <a:pt x="186821" y="106184"/>
                </a:lnTo>
                <a:lnTo>
                  <a:pt x="189818" y="97375"/>
                </a:lnTo>
                <a:lnTo>
                  <a:pt x="187333" y="89086"/>
                </a:lnTo>
                <a:lnTo>
                  <a:pt x="179940" y="85625"/>
                </a:lnTo>
                <a:lnTo>
                  <a:pt x="167731" y="85007"/>
                </a:lnTo>
                <a:lnTo>
                  <a:pt x="232931" y="85007"/>
                </a:lnTo>
                <a:lnTo>
                  <a:pt x="235106" y="92709"/>
                </a:lnTo>
                <a:lnTo>
                  <a:pt x="230437" y="110269"/>
                </a:lnTo>
                <a:close/>
              </a:path>
              <a:path w="258445" h="199389">
                <a:moveTo>
                  <a:pt x="220957" y="151996"/>
                </a:moveTo>
                <a:lnTo>
                  <a:pt x="150396" y="151996"/>
                </a:lnTo>
                <a:lnTo>
                  <a:pt x="158218" y="151952"/>
                </a:lnTo>
                <a:lnTo>
                  <a:pt x="165729" y="151552"/>
                </a:lnTo>
                <a:lnTo>
                  <a:pt x="172885" y="150707"/>
                </a:lnTo>
                <a:lnTo>
                  <a:pt x="170618" y="147374"/>
                </a:lnTo>
                <a:lnTo>
                  <a:pt x="167018" y="142174"/>
                </a:lnTo>
                <a:lnTo>
                  <a:pt x="227035" y="142174"/>
                </a:lnTo>
                <a:lnTo>
                  <a:pt x="218928" y="148574"/>
                </a:lnTo>
                <a:lnTo>
                  <a:pt x="220957" y="151996"/>
                </a:lnTo>
                <a:close/>
              </a:path>
              <a:path w="258445" h="199389">
                <a:moveTo>
                  <a:pt x="248883" y="199106"/>
                </a:moveTo>
                <a:lnTo>
                  <a:pt x="199106" y="199106"/>
                </a:lnTo>
                <a:lnTo>
                  <a:pt x="181285" y="165596"/>
                </a:lnTo>
                <a:lnTo>
                  <a:pt x="229019" y="165596"/>
                </a:lnTo>
                <a:lnTo>
                  <a:pt x="248883" y="199106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28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772985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Learning </a:t>
            </a:r>
            <a:r>
              <a:rPr dirty="0" spc="5"/>
              <a:t>Objectives </a:t>
            </a:r>
            <a:r>
              <a:rPr dirty="0" spc="10"/>
              <a:t>for </a:t>
            </a:r>
            <a:r>
              <a:rPr dirty="0" spc="-45"/>
              <a:t>Today's</a:t>
            </a:r>
            <a:r>
              <a:rPr dirty="0" spc="-95"/>
              <a:t> </a:t>
            </a:r>
            <a:r>
              <a:rPr dirty="0" spc="10"/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8754" y="1530350"/>
            <a:ext cx="7741920" cy="1166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  <a:tab pos="191325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Subset data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	.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Read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text-files,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binary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files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(e.g.,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Excel,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SAS, SPSS, Stata, etc), json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files,</a:t>
            </a:r>
            <a:r>
              <a:rPr dirty="0" sz="1800" spc="8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etc.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146685" algn="l"/>
                <a:tab pos="2172335" algn="l"/>
              </a:tabLst>
            </a:pP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Export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data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from	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00349" y="1586371"/>
            <a:ext cx="258445" cy="199390"/>
          </a:xfrm>
          <a:custGeom>
            <a:avLst/>
            <a:gdLst/>
            <a:ahLst/>
            <a:cxnLst/>
            <a:rect l="l" t="t" r="r" b="b"/>
            <a:pathLst>
              <a:path w="258444" h="199389">
                <a:moveTo>
                  <a:pt x="150441" y="199106"/>
                </a:moveTo>
                <a:lnTo>
                  <a:pt x="106397" y="199106"/>
                </a:lnTo>
                <a:lnTo>
                  <a:pt x="106397" y="171596"/>
                </a:lnTo>
                <a:lnTo>
                  <a:pt x="64254" y="161266"/>
                </a:lnTo>
                <a:lnTo>
                  <a:pt x="30516" y="142324"/>
                </a:lnTo>
                <a:lnTo>
                  <a:pt x="8118" y="116741"/>
                </a:lnTo>
                <a:lnTo>
                  <a:pt x="0" y="86487"/>
                </a:lnTo>
                <a:lnTo>
                  <a:pt x="10148" y="52817"/>
                </a:lnTo>
                <a:lnTo>
                  <a:pt x="37821" y="25327"/>
                </a:lnTo>
                <a:lnTo>
                  <a:pt x="78860" y="6794"/>
                </a:lnTo>
                <a:lnTo>
                  <a:pt x="129108" y="0"/>
                </a:lnTo>
                <a:lnTo>
                  <a:pt x="179355" y="6794"/>
                </a:lnTo>
                <a:lnTo>
                  <a:pt x="220395" y="25327"/>
                </a:lnTo>
                <a:lnTo>
                  <a:pt x="228946" y="33821"/>
                </a:lnTo>
                <a:lnTo>
                  <a:pt x="148885" y="33821"/>
                </a:lnTo>
                <a:lnTo>
                  <a:pt x="110696" y="38463"/>
                </a:lnTo>
                <a:lnTo>
                  <a:pt x="79503" y="51126"/>
                </a:lnTo>
                <a:lnTo>
                  <a:pt x="58468" y="69914"/>
                </a:lnTo>
                <a:lnTo>
                  <a:pt x="50754" y="92931"/>
                </a:lnTo>
                <a:lnTo>
                  <a:pt x="54801" y="109747"/>
                </a:lnTo>
                <a:lnTo>
                  <a:pt x="54923" y="109953"/>
                </a:lnTo>
                <a:lnTo>
                  <a:pt x="66226" y="124791"/>
                </a:lnTo>
                <a:lnTo>
                  <a:pt x="83810" y="137161"/>
                </a:lnTo>
                <a:lnTo>
                  <a:pt x="106397" y="146219"/>
                </a:lnTo>
                <a:lnTo>
                  <a:pt x="150396" y="146219"/>
                </a:lnTo>
                <a:lnTo>
                  <a:pt x="150396" y="151996"/>
                </a:lnTo>
                <a:lnTo>
                  <a:pt x="220957" y="151996"/>
                </a:lnTo>
                <a:lnTo>
                  <a:pt x="229019" y="165596"/>
                </a:lnTo>
                <a:lnTo>
                  <a:pt x="181285" y="165596"/>
                </a:lnTo>
                <a:lnTo>
                  <a:pt x="173897" y="167611"/>
                </a:lnTo>
                <a:lnTo>
                  <a:pt x="166279" y="169318"/>
                </a:lnTo>
                <a:lnTo>
                  <a:pt x="158454" y="170708"/>
                </a:lnTo>
                <a:lnTo>
                  <a:pt x="150441" y="171774"/>
                </a:lnTo>
                <a:lnTo>
                  <a:pt x="150441" y="199106"/>
                </a:lnTo>
                <a:close/>
              </a:path>
              <a:path w="258444" h="199389">
                <a:moveTo>
                  <a:pt x="229512" y="140219"/>
                </a:moveTo>
                <a:lnTo>
                  <a:pt x="211817" y="140219"/>
                </a:lnTo>
                <a:lnTo>
                  <a:pt x="224911" y="131949"/>
                </a:lnTo>
                <a:lnTo>
                  <a:pt x="234739" y="121358"/>
                </a:lnTo>
                <a:lnTo>
                  <a:pt x="240917" y="108376"/>
                </a:lnTo>
                <a:lnTo>
                  <a:pt x="243061" y="92931"/>
                </a:lnTo>
                <a:lnTo>
                  <a:pt x="235965" y="66389"/>
                </a:lnTo>
                <a:lnTo>
                  <a:pt x="216289" y="47993"/>
                </a:lnTo>
                <a:lnTo>
                  <a:pt x="186456" y="37288"/>
                </a:lnTo>
                <a:lnTo>
                  <a:pt x="148885" y="33821"/>
                </a:lnTo>
                <a:lnTo>
                  <a:pt x="228946" y="33821"/>
                </a:lnTo>
                <a:lnTo>
                  <a:pt x="248068" y="52817"/>
                </a:lnTo>
                <a:lnTo>
                  <a:pt x="258216" y="86487"/>
                </a:lnTo>
                <a:lnTo>
                  <a:pt x="255484" y="104250"/>
                </a:lnTo>
                <a:lnTo>
                  <a:pt x="247655" y="120764"/>
                </a:lnTo>
                <a:lnTo>
                  <a:pt x="235285" y="135661"/>
                </a:lnTo>
                <a:lnTo>
                  <a:pt x="229512" y="140219"/>
                </a:lnTo>
                <a:close/>
              </a:path>
              <a:path w="258444" h="199389">
                <a:moveTo>
                  <a:pt x="150396" y="146219"/>
                </a:moveTo>
                <a:lnTo>
                  <a:pt x="106397" y="146219"/>
                </a:lnTo>
                <a:lnTo>
                  <a:pt x="106397" y="53643"/>
                </a:lnTo>
                <a:lnTo>
                  <a:pt x="194840" y="53643"/>
                </a:lnTo>
                <a:lnTo>
                  <a:pt x="201131" y="54353"/>
                </a:lnTo>
                <a:lnTo>
                  <a:pt x="214973" y="58793"/>
                </a:lnTo>
                <a:lnTo>
                  <a:pt x="228814" y="70424"/>
                </a:lnTo>
                <a:lnTo>
                  <a:pt x="232931" y="85007"/>
                </a:lnTo>
                <a:lnTo>
                  <a:pt x="167731" y="85007"/>
                </a:lnTo>
                <a:lnTo>
                  <a:pt x="150796" y="85242"/>
                </a:lnTo>
                <a:lnTo>
                  <a:pt x="150796" y="109953"/>
                </a:lnTo>
                <a:lnTo>
                  <a:pt x="166193" y="110269"/>
                </a:lnTo>
                <a:lnTo>
                  <a:pt x="230437" y="110269"/>
                </a:lnTo>
                <a:lnTo>
                  <a:pt x="229092" y="115327"/>
                </a:lnTo>
                <a:lnTo>
                  <a:pt x="215862" y="127691"/>
                </a:lnTo>
                <a:lnTo>
                  <a:pt x="202631" y="132864"/>
                </a:lnTo>
                <a:lnTo>
                  <a:pt x="196618" y="133908"/>
                </a:lnTo>
                <a:lnTo>
                  <a:pt x="204440" y="136263"/>
                </a:lnTo>
                <a:lnTo>
                  <a:pt x="208973" y="138574"/>
                </a:lnTo>
                <a:lnTo>
                  <a:pt x="209728" y="138930"/>
                </a:lnTo>
                <a:lnTo>
                  <a:pt x="210751" y="139508"/>
                </a:lnTo>
                <a:lnTo>
                  <a:pt x="211817" y="140219"/>
                </a:lnTo>
                <a:lnTo>
                  <a:pt x="229512" y="140219"/>
                </a:lnTo>
                <a:lnTo>
                  <a:pt x="227035" y="142174"/>
                </a:lnTo>
                <a:lnTo>
                  <a:pt x="150396" y="142174"/>
                </a:lnTo>
                <a:lnTo>
                  <a:pt x="150396" y="146219"/>
                </a:lnTo>
                <a:close/>
              </a:path>
              <a:path w="258444" h="199389">
                <a:moveTo>
                  <a:pt x="230437" y="110269"/>
                </a:moveTo>
                <a:lnTo>
                  <a:pt x="166193" y="110269"/>
                </a:lnTo>
                <a:lnTo>
                  <a:pt x="178574" y="109747"/>
                </a:lnTo>
                <a:lnTo>
                  <a:pt x="186821" y="106184"/>
                </a:lnTo>
                <a:lnTo>
                  <a:pt x="189818" y="97375"/>
                </a:lnTo>
                <a:lnTo>
                  <a:pt x="187333" y="89086"/>
                </a:lnTo>
                <a:lnTo>
                  <a:pt x="179940" y="85625"/>
                </a:lnTo>
                <a:lnTo>
                  <a:pt x="167731" y="85007"/>
                </a:lnTo>
                <a:lnTo>
                  <a:pt x="232931" y="85007"/>
                </a:lnTo>
                <a:lnTo>
                  <a:pt x="235106" y="92709"/>
                </a:lnTo>
                <a:lnTo>
                  <a:pt x="230437" y="110269"/>
                </a:lnTo>
                <a:close/>
              </a:path>
              <a:path w="258444" h="199389">
                <a:moveTo>
                  <a:pt x="220957" y="151996"/>
                </a:moveTo>
                <a:lnTo>
                  <a:pt x="150396" y="151996"/>
                </a:lnTo>
                <a:lnTo>
                  <a:pt x="158218" y="151952"/>
                </a:lnTo>
                <a:lnTo>
                  <a:pt x="165729" y="151552"/>
                </a:lnTo>
                <a:lnTo>
                  <a:pt x="172885" y="150707"/>
                </a:lnTo>
                <a:lnTo>
                  <a:pt x="170618" y="147374"/>
                </a:lnTo>
                <a:lnTo>
                  <a:pt x="167018" y="142174"/>
                </a:lnTo>
                <a:lnTo>
                  <a:pt x="227035" y="142174"/>
                </a:lnTo>
                <a:lnTo>
                  <a:pt x="218928" y="148574"/>
                </a:lnTo>
                <a:lnTo>
                  <a:pt x="220957" y="151996"/>
                </a:lnTo>
                <a:close/>
              </a:path>
              <a:path w="258444" h="199389">
                <a:moveTo>
                  <a:pt x="248883" y="199106"/>
                </a:moveTo>
                <a:lnTo>
                  <a:pt x="199106" y="199106"/>
                </a:lnTo>
                <a:lnTo>
                  <a:pt x="181285" y="165596"/>
                </a:lnTo>
                <a:lnTo>
                  <a:pt x="229019" y="165596"/>
                </a:lnTo>
                <a:lnTo>
                  <a:pt x="248883" y="199106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67049" y="2453146"/>
            <a:ext cx="258445" cy="199390"/>
          </a:xfrm>
          <a:custGeom>
            <a:avLst/>
            <a:gdLst/>
            <a:ahLst/>
            <a:cxnLst/>
            <a:rect l="l" t="t" r="r" b="b"/>
            <a:pathLst>
              <a:path w="258445" h="199389">
                <a:moveTo>
                  <a:pt x="150441" y="199106"/>
                </a:moveTo>
                <a:lnTo>
                  <a:pt x="106397" y="199106"/>
                </a:lnTo>
                <a:lnTo>
                  <a:pt x="106397" y="171596"/>
                </a:lnTo>
                <a:lnTo>
                  <a:pt x="64254" y="161266"/>
                </a:lnTo>
                <a:lnTo>
                  <a:pt x="30516" y="142324"/>
                </a:lnTo>
                <a:lnTo>
                  <a:pt x="8118" y="116741"/>
                </a:lnTo>
                <a:lnTo>
                  <a:pt x="0" y="86487"/>
                </a:lnTo>
                <a:lnTo>
                  <a:pt x="10148" y="52817"/>
                </a:lnTo>
                <a:lnTo>
                  <a:pt x="37821" y="25327"/>
                </a:lnTo>
                <a:lnTo>
                  <a:pt x="78860" y="6794"/>
                </a:lnTo>
                <a:lnTo>
                  <a:pt x="129108" y="0"/>
                </a:lnTo>
                <a:lnTo>
                  <a:pt x="179355" y="6794"/>
                </a:lnTo>
                <a:lnTo>
                  <a:pt x="220395" y="25327"/>
                </a:lnTo>
                <a:lnTo>
                  <a:pt x="228946" y="33821"/>
                </a:lnTo>
                <a:lnTo>
                  <a:pt x="148885" y="33821"/>
                </a:lnTo>
                <a:lnTo>
                  <a:pt x="110696" y="38463"/>
                </a:lnTo>
                <a:lnTo>
                  <a:pt x="79503" y="51126"/>
                </a:lnTo>
                <a:lnTo>
                  <a:pt x="58468" y="69914"/>
                </a:lnTo>
                <a:lnTo>
                  <a:pt x="50754" y="92931"/>
                </a:lnTo>
                <a:lnTo>
                  <a:pt x="54801" y="109747"/>
                </a:lnTo>
                <a:lnTo>
                  <a:pt x="54923" y="109953"/>
                </a:lnTo>
                <a:lnTo>
                  <a:pt x="66226" y="124791"/>
                </a:lnTo>
                <a:lnTo>
                  <a:pt x="83810" y="137161"/>
                </a:lnTo>
                <a:lnTo>
                  <a:pt x="106397" y="146219"/>
                </a:lnTo>
                <a:lnTo>
                  <a:pt x="150396" y="146219"/>
                </a:lnTo>
                <a:lnTo>
                  <a:pt x="150396" y="151996"/>
                </a:lnTo>
                <a:lnTo>
                  <a:pt x="220957" y="151996"/>
                </a:lnTo>
                <a:lnTo>
                  <a:pt x="229019" y="165596"/>
                </a:lnTo>
                <a:lnTo>
                  <a:pt x="181285" y="165596"/>
                </a:lnTo>
                <a:lnTo>
                  <a:pt x="173897" y="167611"/>
                </a:lnTo>
                <a:lnTo>
                  <a:pt x="166279" y="169318"/>
                </a:lnTo>
                <a:lnTo>
                  <a:pt x="158454" y="170708"/>
                </a:lnTo>
                <a:lnTo>
                  <a:pt x="150441" y="171774"/>
                </a:lnTo>
                <a:lnTo>
                  <a:pt x="150441" y="199106"/>
                </a:lnTo>
                <a:close/>
              </a:path>
              <a:path w="258445" h="199389">
                <a:moveTo>
                  <a:pt x="229512" y="140219"/>
                </a:moveTo>
                <a:lnTo>
                  <a:pt x="211817" y="140219"/>
                </a:lnTo>
                <a:lnTo>
                  <a:pt x="224911" y="131949"/>
                </a:lnTo>
                <a:lnTo>
                  <a:pt x="234739" y="121358"/>
                </a:lnTo>
                <a:lnTo>
                  <a:pt x="240917" y="108376"/>
                </a:lnTo>
                <a:lnTo>
                  <a:pt x="243061" y="92931"/>
                </a:lnTo>
                <a:lnTo>
                  <a:pt x="235965" y="66389"/>
                </a:lnTo>
                <a:lnTo>
                  <a:pt x="216289" y="47993"/>
                </a:lnTo>
                <a:lnTo>
                  <a:pt x="186456" y="37288"/>
                </a:lnTo>
                <a:lnTo>
                  <a:pt x="148885" y="33821"/>
                </a:lnTo>
                <a:lnTo>
                  <a:pt x="228946" y="33821"/>
                </a:lnTo>
                <a:lnTo>
                  <a:pt x="248068" y="52817"/>
                </a:lnTo>
                <a:lnTo>
                  <a:pt x="258216" y="86487"/>
                </a:lnTo>
                <a:lnTo>
                  <a:pt x="255484" y="104250"/>
                </a:lnTo>
                <a:lnTo>
                  <a:pt x="247655" y="120764"/>
                </a:lnTo>
                <a:lnTo>
                  <a:pt x="235285" y="135661"/>
                </a:lnTo>
                <a:lnTo>
                  <a:pt x="229512" y="140219"/>
                </a:lnTo>
                <a:close/>
              </a:path>
              <a:path w="258445" h="199389">
                <a:moveTo>
                  <a:pt x="150396" y="146219"/>
                </a:moveTo>
                <a:lnTo>
                  <a:pt x="106397" y="146219"/>
                </a:lnTo>
                <a:lnTo>
                  <a:pt x="106397" y="53643"/>
                </a:lnTo>
                <a:lnTo>
                  <a:pt x="194840" y="53643"/>
                </a:lnTo>
                <a:lnTo>
                  <a:pt x="201131" y="54353"/>
                </a:lnTo>
                <a:lnTo>
                  <a:pt x="214973" y="58793"/>
                </a:lnTo>
                <a:lnTo>
                  <a:pt x="228814" y="70424"/>
                </a:lnTo>
                <a:lnTo>
                  <a:pt x="232931" y="85007"/>
                </a:lnTo>
                <a:lnTo>
                  <a:pt x="167731" y="85007"/>
                </a:lnTo>
                <a:lnTo>
                  <a:pt x="150796" y="85242"/>
                </a:lnTo>
                <a:lnTo>
                  <a:pt x="150796" y="109953"/>
                </a:lnTo>
                <a:lnTo>
                  <a:pt x="166193" y="110269"/>
                </a:lnTo>
                <a:lnTo>
                  <a:pt x="230437" y="110269"/>
                </a:lnTo>
                <a:lnTo>
                  <a:pt x="229092" y="115327"/>
                </a:lnTo>
                <a:lnTo>
                  <a:pt x="215862" y="127691"/>
                </a:lnTo>
                <a:lnTo>
                  <a:pt x="202631" y="132864"/>
                </a:lnTo>
                <a:lnTo>
                  <a:pt x="196618" y="133908"/>
                </a:lnTo>
                <a:lnTo>
                  <a:pt x="204440" y="136263"/>
                </a:lnTo>
                <a:lnTo>
                  <a:pt x="208973" y="138574"/>
                </a:lnTo>
                <a:lnTo>
                  <a:pt x="209728" y="138930"/>
                </a:lnTo>
                <a:lnTo>
                  <a:pt x="210751" y="139508"/>
                </a:lnTo>
                <a:lnTo>
                  <a:pt x="211817" y="140219"/>
                </a:lnTo>
                <a:lnTo>
                  <a:pt x="229512" y="140219"/>
                </a:lnTo>
                <a:lnTo>
                  <a:pt x="227035" y="142174"/>
                </a:lnTo>
                <a:lnTo>
                  <a:pt x="150396" y="142174"/>
                </a:lnTo>
                <a:lnTo>
                  <a:pt x="150396" y="146219"/>
                </a:lnTo>
                <a:close/>
              </a:path>
              <a:path w="258445" h="199389">
                <a:moveTo>
                  <a:pt x="230437" y="110269"/>
                </a:moveTo>
                <a:lnTo>
                  <a:pt x="166193" y="110269"/>
                </a:lnTo>
                <a:lnTo>
                  <a:pt x="178574" y="109747"/>
                </a:lnTo>
                <a:lnTo>
                  <a:pt x="186821" y="106184"/>
                </a:lnTo>
                <a:lnTo>
                  <a:pt x="189818" y="97375"/>
                </a:lnTo>
                <a:lnTo>
                  <a:pt x="187333" y="89086"/>
                </a:lnTo>
                <a:lnTo>
                  <a:pt x="179940" y="85625"/>
                </a:lnTo>
                <a:lnTo>
                  <a:pt x="167731" y="85007"/>
                </a:lnTo>
                <a:lnTo>
                  <a:pt x="232931" y="85007"/>
                </a:lnTo>
                <a:lnTo>
                  <a:pt x="235106" y="92709"/>
                </a:lnTo>
                <a:lnTo>
                  <a:pt x="230437" y="110269"/>
                </a:lnTo>
                <a:close/>
              </a:path>
              <a:path w="258445" h="199389">
                <a:moveTo>
                  <a:pt x="220957" y="151996"/>
                </a:moveTo>
                <a:lnTo>
                  <a:pt x="150396" y="151996"/>
                </a:lnTo>
                <a:lnTo>
                  <a:pt x="158218" y="151952"/>
                </a:lnTo>
                <a:lnTo>
                  <a:pt x="165729" y="151552"/>
                </a:lnTo>
                <a:lnTo>
                  <a:pt x="172885" y="150707"/>
                </a:lnTo>
                <a:lnTo>
                  <a:pt x="170618" y="147374"/>
                </a:lnTo>
                <a:lnTo>
                  <a:pt x="167018" y="142174"/>
                </a:lnTo>
                <a:lnTo>
                  <a:pt x="227035" y="142174"/>
                </a:lnTo>
                <a:lnTo>
                  <a:pt x="218928" y="148574"/>
                </a:lnTo>
                <a:lnTo>
                  <a:pt x="220957" y="151996"/>
                </a:lnTo>
                <a:close/>
              </a:path>
              <a:path w="258445" h="199389">
                <a:moveTo>
                  <a:pt x="248883" y="199106"/>
                </a:moveTo>
                <a:lnTo>
                  <a:pt x="199106" y="199106"/>
                </a:lnTo>
                <a:lnTo>
                  <a:pt x="181285" y="165596"/>
                </a:lnTo>
                <a:lnTo>
                  <a:pt x="229019" y="165596"/>
                </a:lnTo>
                <a:lnTo>
                  <a:pt x="248883" y="199106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2</a:t>
            </a:fld>
            <a:r>
              <a:rPr dirty="0"/>
              <a:t> /</a:t>
            </a:r>
            <a:r>
              <a:rPr dirty="0" spc="-85"/>
              <a:t> </a:t>
            </a:r>
            <a:r>
              <a:rPr dirty="0"/>
              <a:t>30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4008" y="2758440"/>
            <a:ext cx="3773804" cy="1039494"/>
          </a:xfrm>
          <a:prstGeom prst="rect"/>
          <a:solidFill>
            <a:srgbClr val="333333"/>
          </a:solidFill>
        </p:spPr>
        <p:txBody>
          <a:bodyPr wrap="square" lIns="0" tIns="140335" rIns="0" bIns="0" rtlCol="0" vert="horz">
            <a:spAutoFit/>
          </a:bodyPr>
          <a:lstStyle/>
          <a:p>
            <a:pPr marL="245110">
              <a:lnSpc>
                <a:spcPct val="100000"/>
              </a:lnSpc>
              <a:spcBef>
                <a:spcPts val="1105"/>
              </a:spcBef>
            </a:pPr>
            <a:r>
              <a:rPr dirty="0" spc="-860">
                <a:solidFill>
                  <a:srgbClr val="000000"/>
                </a:solidFill>
              </a:rPr>
              <a:t>S</a:t>
            </a:r>
            <a:r>
              <a:rPr dirty="0" spc="-860">
                <a:solidFill>
                  <a:srgbClr val="FFFFFF"/>
                </a:solidFill>
              </a:rPr>
              <a:t>S</a:t>
            </a:r>
            <a:r>
              <a:rPr dirty="0" spc="-860">
                <a:solidFill>
                  <a:srgbClr val="000000"/>
                </a:solidFill>
              </a:rPr>
              <a:t>u</a:t>
            </a:r>
            <a:r>
              <a:rPr dirty="0" spc="-860">
                <a:solidFill>
                  <a:srgbClr val="FFFFFF"/>
                </a:solidFill>
              </a:rPr>
              <a:t>u</a:t>
            </a:r>
            <a:r>
              <a:rPr dirty="0" spc="-860">
                <a:solidFill>
                  <a:srgbClr val="000000"/>
                </a:solidFill>
              </a:rPr>
              <a:t>b</a:t>
            </a:r>
            <a:r>
              <a:rPr dirty="0" spc="-860">
                <a:solidFill>
                  <a:srgbClr val="FFFFFF"/>
                </a:solidFill>
              </a:rPr>
              <a:t>b</a:t>
            </a:r>
            <a:r>
              <a:rPr dirty="0" spc="-860">
                <a:solidFill>
                  <a:srgbClr val="000000"/>
                </a:solidFill>
              </a:rPr>
              <a:t>s</a:t>
            </a:r>
            <a:r>
              <a:rPr dirty="0" spc="-860">
                <a:solidFill>
                  <a:srgbClr val="FFFFFF"/>
                </a:solidFill>
              </a:rPr>
              <a:t>s</a:t>
            </a:r>
            <a:r>
              <a:rPr dirty="0" spc="-860">
                <a:solidFill>
                  <a:srgbClr val="000000"/>
                </a:solidFill>
              </a:rPr>
              <a:t>e</a:t>
            </a:r>
            <a:r>
              <a:rPr dirty="0" spc="-860">
                <a:solidFill>
                  <a:srgbClr val="FFFFFF"/>
                </a:solidFill>
              </a:rPr>
              <a:t>e</a:t>
            </a:r>
            <a:r>
              <a:rPr dirty="0" spc="-860">
                <a:solidFill>
                  <a:srgbClr val="000000"/>
                </a:solidFill>
              </a:rPr>
              <a:t>t</a:t>
            </a:r>
            <a:r>
              <a:rPr dirty="0" spc="-860">
                <a:solidFill>
                  <a:srgbClr val="FFFFFF"/>
                </a:solidFill>
              </a:rPr>
              <a:t>t</a:t>
            </a:r>
            <a:r>
              <a:rPr dirty="0" spc="-860">
                <a:solidFill>
                  <a:srgbClr val="000000"/>
                </a:solidFill>
              </a:rPr>
              <a:t>t</a:t>
            </a:r>
            <a:r>
              <a:rPr dirty="0" spc="-860">
                <a:solidFill>
                  <a:srgbClr val="FFFFFF"/>
                </a:solidFill>
              </a:rPr>
              <a:t>t</a:t>
            </a:r>
            <a:r>
              <a:rPr dirty="0" spc="-860">
                <a:solidFill>
                  <a:srgbClr val="000000"/>
                </a:solidFill>
              </a:rPr>
              <a:t>i</a:t>
            </a:r>
            <a:r>
              <a:rPr dirty="0" spc="-860">
                <a:solidFill>
                  <a:srgbClr val="FFFFFF"/>
                </a:solidFill>
              </a:rPr>
              <a:t>i</a:t>
            </a:r>
            <a:r>
              <a:rPr dirty="0" spc="-860">
                <a:solidFill>
                  <a:srgbClr val="000000"/>
                </a:solidFill>
              </a:rPr>
              <a:t>n</a:t>
            </a:r>
            <a:r>
              <a:rPr dirty="0" spc="-860">
                <a:solidFill>
                  <a:srgbClr val="FFFFFF"/>
                </a:solidFill>
              </a:rPr>
              <a:t>n</a:t>
            </a:r>
            <a:r>
              <a:rPr dirty="0" spc="-860">
                <a:solidFill>
                  <a:srgbClr val="000000"/>
                </a:solidFill>
              </a:rPr>
              <a:t>g</a:t>
            </a:r>
            <a:r>
              <a:rPr dirty="0" spc="-860">
                <a:solidFill>
                  <a:srgbClr val="FFFFFF"/>
                </a:solidFill>
              </a:rPr>
              <a:t>g</a:t>
            </a:r>
            <a:r>
              <a:rPr dirty="0" spc="-790">
                <a:solidFill>
                  <a:srgbClr val="FFFFFF"/>
                </a:solidFill>
              </a:rPr>
              <a:t> </a:t>
            </a:r>
            <a:r>
              <a:rPr dirty="0" spc="-935">
                <a:solidFill>
                  <a:srgbClr val="000000"/>
                </a:solidFill>
              </a:rPr>
              <a:t>D</a:t>
            </a:r>
            <a:r>
              <a:rPr dirty="0" spc="-935">
                <a:solidFill>
                  <a:srgbClr val="FFFFFF"/>
                </a:solidFill>
              </a:rPr>
              <a:t>D</a:t>
            </a:r>
            <a:r>
              <a:rPr dirty="0" spc="-935">
                <a:solidFill>
                  <a:srgbClr val="000000"/>
                </a:solidFill>
              </a:rPr>
              <a:t>a</a:t>
            </a:r>
            <a:r>
              <a:rPr dirty="0" spc="-935">
                <a:solidFill>
                  <a:srgbClr val="FFFFFF"/>
                </a:solidFill>
              </a:rPr>
              <a:t>a</a:t>
            </a:r>
            <a:r>
              <a:rPr dirty="0" spc="-935">
                <a:solidFill>
                  <a:srgbClr val="000000"/>
                </a:solidFill>
              </a:rPr>
              <a:t>t</a:t>
            </a:r>
            <a:r>
              <a:rPr dirty="0" spc="-935">
                <a:solidFill>
                  <a:srgbClr val="FFFFFF"/>
                </a:solidFill>
              </a:rPr>
              <a:t>t</a:t>
            </a:r>
            <a:r>
              <a:rPr dirty="0" spc="-935">
                <a:solidFill>
                  <a:srgbClr val="000000"/>
                </a:solidFill>
              </a:rPr>
              <a:t>a</a:t>
            </a:r>
            <a:r>
              <a:rPr dirty="0" spc="-935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3" name="object 3"/>
          <p:cNvSpPr/>
          <p:nvPr/>
        </p:nvSpPr>
        <p:spPr>
          <a:xfrm>
            <a:off x="10719815" y="5995415"/>
            <a:ext cx="805815" cy="491490"/>
          </a:xfrm>
          <a:custGeom>
            <a:avLst/>
            <a:gdLst/>
            <a:ahLst/>
            <a:cxnLst/>
            <a:rect l="l" t="t" r="r" b="b"/>
            <a:pathLst>
              <a:path w="805815" h="491489">
                <a:moveTo>
                  <a:pt x="0" y="0"/>
                </a:moveTo>
                <a:lnTo>
                  <a:pt x="805433" y="0"/>
                </a:lnTo>
                <a:lnTo>
                  <a:pt x="805433" y="491109"/>
                </a:lnTo>
                <a:lnTo>
                  <a:pt x="0" y="49110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964712" y="6218137"/>
            <a:ext cx="421005" cy="20447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-340">
                <a:latin typeface="Roboto"/>
                <a:cs typeface="Roboto"/>
              </a:rPr>
              <a:t>5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5</a:t>
            </a:r>
            <a:r>
              <a:rPr dirty="0" sz="12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250">
                <a:latin typeface="Roboto"/>
                <a:cs typeface="Roboto"/>
              </a:rPr>
              <a:t>/</a:t>
            </a:r>
            <a:r>
              <a:rPr dirty="0" sz="1200" spc="-250">
                <a:solidFill>
                  <a:srgbClr val="FFFFFF"/>
                </a:solidFill>
                <a:latin typeface="Roboto"/>
                <a:cs typeface="Roboto"/>
              </a:rPr>
              <a:t>/</a:t>
            </a:r>
            <a:r>
              <a:rPr dirty="0" sz="12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340">
                <a:latin typeface="Roboto"/>
                <a:cs typeface="Roboto"/>
              </a:rPr>
              <a:t>3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3</a:t>
            </a:r>
            <a:r>
              <a:rPr dirty="0" sz="1200" spc="-340">
                <a:latin typeface="Roboto"/>
                <a:cs typeface="Roboto"/>
              </a:rPr>
              <a:t>0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6381749"/>
            <a:ext cx="4362450" cy="104775"/>
          </a:xfrm>
          <a:custGeom>
            <a:avLst/>
            <a:gdLst/>
            <a:ahLst/>
            <a:cxnLst/>
            <a:rect l="l" t="t" r="r" b="b"/>
            <a:pathLst>
              <a:path w="4362450" h="104775">
                <a:moveTo>
                  <a:pt x="0" y="0"/>
                </a:moveTo>
                <a:lnTo>
                  <a:pt x="4362449" y="0"/>
                </a:lnTo>
                <a:lnTo>
                  <a:pt x="4362449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4400" y="2952749"/>
            <a:ext cx="4362450" cy="61912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7790" rIns="0" bIns="0" rtlCol="0" vert="horz">
            <a:spAutoFit/>
          </a:bodyPr>
          <a:lstStyle/>
          <a:p>
            <a:pPr marL="107950" marR="2578100">
              <a:lnSpc>
                <a:spcPts val="1570"/>
              </a:lnSpc>
              <a:spcBef>
                <a:spcPts val="770"/>
              </a:spcBef>
            </a:pPr>
            <a:r>
              <a:rPr dirty="0" sz="1350" spc="10">
                <a:latin typeface="Courier New"/>
                <a:cs typeface="Courier New"/>
              </a:rPr>
              <a:t>x_vec =</a:t>
            </a:r>
            <a:r>
              <a:rPr dirty="0" sz="1350" spc="-8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rnorm(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3</a:t>
            </a:r>
            <a:r>
              <a:rPr dirty="0" sz="1350" spc="10">
                <a:latin typeface="Courier New"/>
                <a:cs typeface="Courier New"/>
              </a:rPr>
              <a:t>)  x_vec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400" y="3800475"/>
            <a:ext cx="4362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  <a:tabLst>
                <a:tab pos="2088514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 spc="1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-1.2298822	0.1002175</a:t>
            </a:r>
            <a:r>
              <a:rPr dirty="0" sz="1350" spc="-2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-0.3265876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400" y="4448175"/>
            <a:ext cx="4362450" cy="40957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x_vec[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2</a:t>
            </a:r>
            <a:r>
              <a:rPr dirty="0" sz="1350" spc="10">
                <a:latin typeface="Courier New"/>
                <a:cs typeface="Courier New"/>
              </a:rPr>
              <a:t>]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400" y="5086350"/>
            <a:ext cx="4362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0.1002175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4400" y="5734049"/>
            <a:ext cx="4362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x_vec[c(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</a:t>
            </a:r>
            <a:r>
              <a:rPr dirty="0" sz="1350" spc="10">
                <a:latin typeface="Courier New"/>
                <a:cs typeface="Courier New"/>
              </a:rPr>
              <a:t>,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3</a:t>
            </a:r>
            <a:r>
              <a:rPr dirty="0" sz="1350" spc="10">
                <a:latin typeface="Courier New"/>
                <a:cs typeface="Courier New"/>
              </a:rPr>
              <a:t>)]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13883" y="2153177"/>
            <a:ext cx="2506596" cy="1989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32163" y="4684375"/>
            <a:ext cx="3318623" cy="14325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570357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Recall: </a:t>
            </a:r>
            <a:r>
              <a:rPr dirty="0" spc="-5"/>
              <a:t>Atomic </a:t>
            </a:r>
            <a:r>
              <a:rPr dirty="0" spc="-10"/>
              <a:t>Vectors</a:t>
            </a:r>
            <a:r>
              <a:rPr dirty="0" spc="-35"/>
              <a:t> </a:t>
            </a:r>
            <a:r>
              <a:rPr dirty="0" spc="10"/>
              <a:t>(1D)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01700" y="1530350"/>
            <a:ext cx="9370695" cy="1166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385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Atomic vectors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1D data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structures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 R,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where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all elements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must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have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the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same</a:t>
            </a:r>
            <a:r>
              <a:rPr dirty="0" sz="1800" spc="6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type.</a:t>
            </a:r>
            <a:endParaRPr sz="1800">
              <a:latin typeface="Roboto"/>
              <a:cs typeface="Roboto"/>
            </a:endParaRPr>
          </a:p>
          <a:p>
            <a:pPr marL="12700" marR="5066030">
              <a:lnSpc>
                <a:spcPct val="114599"/>
              </a:lnSpc>
              <a:spcBef>
                <a:spcPts val="1875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Since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they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1D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data structures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, they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subsetted using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[element_no(s)]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14400" y="6205537"/>
            <a:ext cx="6067425" cy="0"/>
          </a:xfrm>
          <a:custGeom>
            <a:avLst/>
            <a:gdLst/>
            <a:ahLst/>
            <a:cxnLst/>
            <a:rect l="l" t="t" r="r" b="b"/>
            <a:pathLst>
              <a:path w="6067425" h="0">
                <a:moveTo>
                  <a:pt x="0" y="0"/>
                </a:moveTo>
                <a:lnTo>
                  <a:pt x="606742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14400" y="6215062"/>
            <a:ext cx="6067425" cy="0"/>
          </a:xfrm>
          <a:custGeom>
            <a:avLst/>
            <a:gdLst/>
            <a:ahLst/>
            <a:cxnLst/>
            <a:rect l="l" t="t" r="r" b="b"/>
            <a:pathLst>
              <a:path w="6067425" h="0">
                <a:moveTo>
                  <a:pt x="0" y="0"/>
                </a:moveTo>
                <a:lnTo>
                  <a:pt x="606742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723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01700" y="6275799"/>
            <a:ext cx="608838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Sources: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Images </a:t>
            </a:r>
            <a:r>
              <a:rPr dirty="0" sz="1250" spc="-5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from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Hadley </a:t>
            </a:r>
            <a:r>
              <a:rPr dirty="0" sz="1250" spc="-1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Wickham's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Advanced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R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Book,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Chapter 3 on</a:t>
            </a:r>
            <a:r>
              <a:rPr dirty="0" sz="1250" spc="7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 </a:t>
            </a:r>
            <a:r>
              <a:rPr dirty="0" sz="1250" spc="-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Vectors</a:t>
            </a:r>
            <a:r>
              <a:rPr dirty="0" sz="1250" spc="-5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64712" y="6207124"/>
            <a:ext cx="421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6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2847975"/>
            <a:ext cx="4362450" cy="40957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lst[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4</a:t>
            </a:r>
            <a:r>
              <a:rPr dirty="0" sz="1350" spc="10">
                <a:latin typeface="Courier New"/>
                <a:cs typeface="Courier New"/>
              </a:rPr>
              <a:t>]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400" y="3486150"/>
            <a:ext cx="4362450" cy="61912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ts val="1595"/>
              </a:lnSpc>
              <a:spcBef>
                <a:spcPts val="750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</a:t>
            </a:r>
            <a:r>
              <a:rPr dirty="0" sz="1350" spc="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[[1]]</a:t>
            </a:r>
            <a:endParaRPr sz="1350">
              <a:latin typeface="Courier New"/>
              <a:cs typeface="Courier New"/>
            </a:endParaRPr>
          </a:p>
          <a:p>
            <a:pPr marL="107950">
              <a:lnSpc>
                <a:spcPts val="1595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 2.3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5.9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2292350"/>
            <a:ext cx="6932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4543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Subset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by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[]	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Subset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by</a:t>
            </a:r>
            <a:r>
              <a:rPr dirty="0" sz="1800" spc="-8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[[]]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8399" y="2847975"/>
            <a:ext cx="4362450" cy="40957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lst[[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4</a:t>
            </a:r>
            <a:r>
              <a:rPr dirty="0" sz="1350" spc="10">
                <a:latin typeface="Courier New"/>
                <a:cs typeface="Courier New"/>
              </a:rPr>
              <a:t>]]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8399" y="3486150"/>
            <a:ext cx="4362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 2.3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5.9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252730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Recall:</a:t>
            </a:r>
            <a:r>
              <a:rPr dirty="0" spc="-80"/>
              <a:t> </a:t>
            </a:r>
            <a:r>
              <a:rPr dirty="0" spc="10"/>
              <a:t>Lists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4400" y="1533525"/>
            <a:ext cx="9696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lst &lt;- list(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</a:t>
            </a:r>
            <a:r>
              <a:rPr dirty="0" sz="1350" spc="10">
                <a:latin typeface="Courier New"/>
                <a:cs typeface="Courier New"/>
              </a:rPr>
              <a:t>: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5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"a"</a:t>
            </a:r>
            <a:r>
              <a:rPr dirty="0" sz="1350" spc="10">
                <a:latin typeface="Courier New"/>
                <a:cs typeface="Courier New"/>
              </a:rPr>
              <a:t>, c(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TRUE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FALSE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TRUE</a:t>
            </a:r>
            <a:r>
              <a:rPr dirty="0" sz="1350" spc="10">
                <a:latin typeface="Courier New"/>
                <a:cs typeface="Courier New"/>
              </a:rPr>
              <a:t>), c(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2.3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5.9</a:t>
            </a:r>
            <a:r>
              <a:rPr dirty="0" sz="1350" spc="10">
                <a:latin typeface="Courier New"/>
                <a:cs typeface="Courier New"/>
              </a:rPr>
              <a:t>)</a:t>
            </a:r>
            <a:r>
              <a:rPr dirty="0" sz="1350" spc="-1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24300" y="4341942"/>
            <a:ext cx="3676649" cy="1691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4400" y="6205537"/>
            <a:ext cx="5000625" cy="0"/>
          </a:xfrm>
          <a:custGeom>
            <a:avLst/>
            <a:gdLst/>
            <a:ahLst/>
            <a:cxnLst/>
            <a:rect l="l" t="t" r="r" b="b"/>
            <a:pathLst>
              <a:path w="5000625" h="0">
                <a:moveTo>
                  <a:pt x="0" y="0"/>
                </a:moveTo>
                <a:lnTo>
                  <a:pt x="500062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4400" y="6215062"/>
            <a:ext cx="5000625" cy="0"/>
          </a:xfrm>
          <a:custGeom>
            <a:avLst/>
            <a:gdLst/>
            <a:ahLst/>
            <a:cxnLst/>
            <a:rect l="l" t="t" r="r" b="b"/>
            <a:pathLst>
              <a:path w="5000625" h="0">
                <a:moveTo>
                  <a:pt x="0" y="0"/>
                </a:moveTo>
                <a:lnTo>
                  <a:pt x="500062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05499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01700" y="6275799"/>
            <a:ext cx="5023485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Sources: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Image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is from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Hadley </a:t>
            </a:r>
            <a:r>
              <a:rPr dirty="0" sz="1250" spc="-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Wickham's </a:t>
            </a:r>
            <a:r>
              <a:rPr dirty="0" sz="125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Tweet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on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Indexing lists in</a:t>
            </a:r>
            <a:r>
              <a:rPr dirty="0" sz="1250" spc="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R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64712" y="6207124"/>
            <a:ext cx="421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7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047999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05399" y="3047999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47737" y="3063875"/>
            <a:ext cx="430847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4209415" algn="l"/>
              </a:tabLst>
            </a:pP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</a:t>
            </a: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	</a:t>
            </a: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</a:t>
            </a:r>
            <a:endParaRPr sz="650">
              <a:latin typeface="Segoe Fluent Icons"/>
              <a:cs typeface="Segoe Fluent Ico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85850" y="3047999"/>
            <a:ext cx="4019550" cy="142875"/>
          </a:xfrm>
          <a:custGeom>
            <a:avLst/>
            <a:gdLst/>
            <a:ahLst/>
            <a:cxnLst/>
            <a:rect l="l" t="t" r="r" b="b"/>
            <a:pathLst>
              <a:path w="4019550" h="142875">
                <a:moveTo>
                  <a:pt x="0" y="0"/>
                </a:moveTo>
                <a:lnTo>
                  <a:pt x="4019549" y="0"/>
                </a:lnTo>
                <a:lnTo>
                  <a:pt x="40195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85849" y="3076574"/>
            <a:ext cx="2752725" cy="85725"/>
          </a:xfrm>
          <a:custGeom>
            <a:avLst/>
            <a:gdLst/>
            <a:ahLst/>
            <a:cxnLst/>
            <a:rect l="l" t="t" r="r" b="b"/>
            <a:pathLst>
              <a:path w="2752725" h="85725">
                <a:moveTo>
                  <a:pt x="2715546" y="85724"/>
                </a:moveTo>
                <a:lnTo>
                  <a:pt x="37178" y="85724"/>
                </a:lnTo>
                <a:lnTo>
                  <a:pt x="31710" y="84637"/>
                </a:lnTo>
                <a:lnTo>
                  <a:pt x="1087" y="54013"/>
                </a:lnTo>
                <a:lnTo>
                  <a:pt x="0" y="48546"/>
                </a:lnTo>
                <a:lnTo>
                  <a:pt x="0" y="37178"/>
                </a:lnTo>
                <a:lnTo>
                  <a:pt x="21208" y="5437"/>
                </a:lnTo>
                <a:lnTo>
                  <a:pt x="37178" y="0"/>
                </a:lnTo>
                <a:lnTo>
                  <a:pt x="2715546" y="0"/>
                </a:lnTo>
                <a:lnTo>
                  <a:pt x="2747286" y="21208"/>
                </a:lnTo>
                <a:lnTo>
                  <a:pt x="2752724" y="37178"/>
                </a:lnTo>
                <a:lnTo>
                  <a:pt x="2752724" y="48546"/>
                </a:lnTo>
                <a:lnTo>
                  <a:pt x="2731516" y="80287"/>
                </a:lnTo>
                <a:lnTo>
                  <a:pt x="2715546" y="85724"/>
                </a:lnTo>
                <a:close/>
              </a:path>
            </a:pathLst>
          </a:custGeom>
          <a:solidFill>
            <a:srgbClr val="8B8B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4467225"/>
            <a:ext cx="4362450" cy="1209675"/>
          </a:xfrm>
          <a:custGeom>
            <a:avLst/>
            <a:gdLst/>
            <a:ahLst/>
            <a:cxnLst/>
            <a:rect l="l" t="t" r="r" b="b"/>
            <a:pathLst>
              <a:path w="4362450" h="1209675">
                <a:moveTo>
                  <a:pt x="0" y="0"/>
                </a:moveTo>
                <a:lnTo>
                  <a:pt x="4362449" y="0"/>
                </a:lnTo>
                <a:lnTo>
                  <a:pt x="4362449" y="1209674"/>
                </a:lnTo>
                <a:lnTo>
                  <a:pt x="0" y="1209674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14400" y="2628900"/>
            <a:ext cx="4396105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latin typeface="Courier New"/>
                <a:cs typeface="Courier New"/>
              </a:rPr>
              <a:t>x_mat = matrix( sample(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</a:t>
            </a:r>
            <a:r>
              <a:rPr dirty="0" sz="1350" spc="10">
                <a:latin typeface="Courier New"/>
                <a:cs typeface="Courier New"/>
              </a:rPr>
              <a:t>: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10</a:t>
            </a:r>
            <a:r>
              <a:rPr dirty="0" sz="1350" spc="10">
                <a:latin typeface="Courier New"/>
                <a:cs typeface="Courier New"/>
              </a:rPr>
              <a:t>, size =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4</a:t>
            </a:r>
            <a:r>
              <a:rPr dirty="0" sz="1350" spc="10">
                <a:latin typeface="Courier New"/>
                <a:cs typeface="Courier New"/>
              </a:rPr>
              <a:t>),</a:t>
            </a:r>
            <a:r>
              <a:rPr dirty="0" sz="1350" spc="-7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n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400" y="3419475"/>
            <a:ext cx="4362450" cy="81915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6520" rIns="0" bIns="0" rtlCol="0" vert="horz">
            <a:spAutoFit/>
          </a:bodyPr>
          <a:lstStyle/>
          <a:p>
            <a:pPr marL="107950" marR="1535430">
              <a:lnSpc>
                <a:spcPts val="1580"/>
              </a:lnSpc>
              <a:spcBef>
                <a:spcPts val="760"/>
              </a:spcBef>
            </a:pPr>
            <a:r>
              <a:rPr dirty="0" sz="1350" spc="10">
                <a:latin typeface="Courier New"/>
                <a:cs typeface="Courier New"/>
              </a:rPr>
              <a:t>x_mat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printing it</a:t>
            </a:r>
            <a:r>
              <a:rPr dirty="0" sz="1350" spc="-7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nicely  </a:t>
            </a:r>
            <a:r>
              <a:rPr dirty="0" sz="1350" spc="10">
                <a:latin typeface="Courier New"/>
                <a:cs typeface="Courier New"/>
              </a:rPr>
              <a:t>print(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'-----------------'</a:t>
            </a:r>
            <a:r>
              <a:rPr dirty="0" sz="1350" spc="10">
                <a:latin typeface="Courier New"/>
                <a:cs typeface="Courier New"/>
              </a:rPr>
              <a:t>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9175" y="3924300"/>
            <a:ext cx="4152900" cy="200025"/>
          </a:xfrm>
          <a:prstGeom prst="rect">
            <a:avLst/>
          </a:prstGeom>
          <a:solidFill>
            <a:srgbClr val="FFDE65"/>
          </a:solidFill>
        </p:spPr>
        <p:txBody>
          <a:bodyPr wrap="square" lIns="0" tIns="0" rIns="0" bIns="0" rtlCol="0" vert="horz">
            <a:spAutoFit/>
          </a:bodyPr>
          <a:lstStyle/>
          <a:p>
            <a:pPr marL="3175">
              <a:lnSpc>
                <a:spcPts val="1470"/>
              </a:lnSpc>
            </a:pPr>
            <a:r>
              <a:rPr dirty="0" sz="1350" spc="10">
                <a:latin typeface="Courier New"/>
                <a:cs typeface="Courier New"/>
              </a:rPr>
              <a:t>x_mat[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2</a:t>
            </a:r>
            <a:r>
              <a:rPr dirty="0" sz="1350" spc="10">
                <a:latin typeface="Courier New"/>
                <a:cs typeface="Courier New"/>
              </a:rPr>
              <a:t>]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</a:t>
            </a:r>
            <a:r>
              <a:rPr dirty="0" sz="1350" spc="-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subsetting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2895" y="4537963"/>
            <a:ext cx="2723515" cy="10344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ts val="1595"/>
              </a:lnSpc>
              <a:spcBef>
                <a:spcPts val="114"/>
              </a:spcBef>
              <a:tabLst>
                <a:tab pos="83375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[,1]</a:t>
            </a:r>
            <a:r>
              <a:rPr dirty="0" sz="1350" spc="-8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[,2]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75"/>
              </a:lnSpc>
              <a:tabLst>
                <a:tab pos="1146175" algn="l"/>
                <a:tab pos="166751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[1,]	7	9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75"/>
              </a:lnSpc>
              <a:tabLst>
                <a:tab pos="1146175" algn="l"/>
                <a:tab pos="166751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[2,]	1	6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75"/>
              </a:lnSpc>
              <a:tabLst>
                <a:tab pos="260540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[1]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dirty="0" u="dash" sz="1350">
                <a:solidFill>
                  <a:srgbClr val="777777"/>
                </a:solidFill>
                <a:uFill>
                  <a:solidFill>
                    <a:srgbClr val="767676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dash" sz="1350">
                <a:solidFill>
                  <a:srgbClr val="777777"/>
                </a:solidFill>
                <a:uFill>
                  <a:solidFill>
                    <a:srgbClr val="767676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600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9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48399" y="3248024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439399" y="3248024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281737" y="3263900"/>
            <a:ext cx="430847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4209415" algn="l"/>
              </a:tabLst>
            </a:pP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</a:t>
            </a: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	</a:t>
            </a: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</a:t>
            </a:r>
            <a:endParaRPr sz="650">
              <a:latin typeface="Segoe Fluent Icons"/>
              <a:cs typeface="Segoe Fluent Ico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19849" y="3248024"/>
            <a:ext cx="4019550" cy="142875"/>
          </a:xfrm>
          <a:custGeom>
            <a:avLst/>
            <a:gdLst/>
            <a:ahLst/>
            <a:cxnLst/>
            <a:rect l="l" t="t" r="r" b="b"/>
            <a:pathLst>
              <a:path w="4019550" h="142875">
                <a:moveTo>
                  <a:pt x="0" y="0"/>
                </a:moveTo>
                <a:lnTo>
                  <a:pt x="4019549" y="0"/>
                </a:lnTo>
                <a:lnTo>
                  <a:pt x="40195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19849" y="3276600"/>
            <a:ext cx="2581275" cy="85725"/>
          </a:xfrm>
          <a:custGeom>
            <a:avLst/>
            <a:gdLst/>
            <a:ahLst/>
            <a:cxnLst/>
            <a:rect l="l" t="t" r="r" b="b"/>
            <a:pathLst>
              <a:path w="2581275" h="85725">
                <a:moveTo>
                  <a:pt x="2544096" y="85724"/>
                </a:moveTo>
                <a:lnTo>
                  <a:pt x="37178" y="85724"/>
                </a:lnTo>
                <a:lnTo>
                  <a:pt x="31710" y="84637"/>
                </a:lnTo>
                <a:lnTo>
                  <a:pt x="1087" y="54013"/>
                </a:lnTo>
                <a:lnTo>
                  <a:pt x="0" y="48546"/>
                </a:lnTo>
                <a:lnTo>
                  <a:pt x="0" y="37178"/>
                </a:lnTo>
                <a:lnTo>
                  <a:pt x="21208" y="5437"/>
                </a:lnTo>
                <a:lnTo>
                  <a:pt x="37178" y="0"/>
                </a:lnTo>
                <a:lnTo>
                  <a:pt x="2544096" y="0"/>
                </a:lnTo>
                <a:lnTo>
                  <a:pt x="2575836" y="21208"/>
                </a:lnTo>
                <a:lnTo>
                  <a:pt x="2581274" y="37178"/>
                </a:lnTo>
                <a:lnTo>
                  <a:pt x="2581274" y="48546"/>
                </a:lnTo>
                <a:lnTo>
                  <a:pt x="2560066" y="80287"/>
                </a:lnTo>
                <a:lnTo>
                  <a:pt x="2544096" y="85724"/>
                </a:lnTo>
                <a:close/>
              </a:path>
            </a:pathLst>
          </a:custGeom>
          <a:solidFill>
            <a:srgbClr val="8B8B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48399" y="3619500"/>
            <a:ext cx="4362450" cy="1019175"/>
          </a:xfrm>
          <a:custGeom>
            <a:avLst/>
            <a:gdLst/>
            <a:ahLst/>
            <a:cxnLst/>
            <a:rect l="l" t="t" r="r" b="b"/>
            <a:pathLst>
              <a:path w="4362450" h="1019175">
                <a:moveTo>
                  <a:pt x="0" y="0"/>
                </a:moveTo>
                <a:lnTo>
                  <a:pt x="4362449" y="0"/>
                </a:lnTo>
                <a:lnTo>
                  <a:pt x="4362449" y="1019174"/>
                </a:lnTo>
                <a:lnTo>
                  <a:pt x="0" y="1019174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248399" y="4867275"/>
            <a:ext cx="4362450" cy="409575"/>
          </a:xfrm>
          <a:custGeom>
            <a:avLst/>
            <a:gdLst/>
            <a:ahLst/>
            <a:cxnLst/>
            <a:rect l="l" t="t" r="r" b="b"/>
            <a:pathLst>
              <a:path w="4362450" h="409575">
                <a:moveTo>
                  <a:pt x="0" y="0"/>
                </a:moveTo>
                <a:lnTo>
                  <a:pt x="4362449" y="0"/>
                </a:lnTo>
                <a:lnTo>
                  <a:pt x="4362449" y="409574"/>
                </a:lnTo>
                <a:lnTo>
                  <a:pt x="0" y="409574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248399" y="5505449"/>
            <a:ext cx="4362450" cy="819150"/>
          </a:xfrm>
          <a:custGeom>
            <a:avLst/>
            <a:gdLst/>
            <a:ahLst/>
            <a:cxnLst/>
            <a:rect l="l" t="t" r="r" b="b"/>
            <a:pathLst>
              <a:path w="4362450" h="819150">
                <a:moveTo>
                  <a:pt x="0" y="0"/>
                </a:moveTo>
                <a:lnTo>
                  <a:pt x="4362449" y="0"/>
                </a:lnTo>
                <a:lnTo>
                  <a:pt x="4362449" y="819149"/>
                </a:lnTo>
                <a:lnTo>
                  <a:pt x="0" y="819149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248399" y="2628900"/>
            <a:ext cx="4400550" cy="61912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114300" rIns="0" bIns="0" rtlCol="0" vert="horz">
            <a:spAutoFit/>
          </a:bodyPr>
          <a:lstStyle/>
          <a:p>
            <a:pPr marL="107314">
              <a:lnSpc>
                <a:spcPts val="1500"/>
              </a:lnSpc>
              <a:spcBef>
                <a:spcPts val="900"/>
              </a:spcBef>
            </a:pPr>
            <a:r>
              <a:rPr dirty="0" sz="1350" spc="10">
                <a:latin typeface="Courier New"/>
                <a:cs typeface="Courier New"/>
              </a:rPr>
              <a:t>x_char = matrix( sample(letters, size =</a:t>
            </a:r>
            <a:r>
              <a:rPr dirty="0" sz="1350" spc="-70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  </a:t>
            </a:r>
            <a:r>
              <a:rPr dirty="0" sz="1350" spc="10">
                <a:latin typeface="Courier New"/>
                <a:cs typeface="Courier New"/>
              </a:rPr>
              <a:t>x_char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56002" y="3690238"/>
            <a:ext cx="2827655" cy="83439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ts val="1595"/>
              </a:lnSpc>
              <a:spcBef>
                <a:spcPts val="114"/>
              </a:spcBef>
              <a:tabLst>
                <a:tab pos="83375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[,1] [,2] [,3]</a:t>
            </a:r>
            <a:r>
              <a:rPr dirty="0" sz="1350" spc="-8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[,4]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75"/>
              </a:lnSpc>
              <a:tabLst>
                <a:tab pos="1354455" algn="l"/>
                <a:tab pos="1875789" algn="l"/>
                <a:tab pos="239712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[1,] "r"	"f"	"w"	"o"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75"/>
              </a:lnSpc>
              <a:tabLst>
                <a:tab pos="1354455" algn="l"/>
                <a:tab pos="1875789" algn="l"/>
                <a:tab pos="239712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[2,] "h"	"p"	"z"	"x"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95"/>
              </a:lnSpc>
              <a:tabLst>
                <a:tab pos="1354455" algn="l"/>
                <a:tab pos="1875789" algn="l"/>
                <a:tab pos="239712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[3,] "e"	"k"	"m"	"j"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53174" y="4972050"/>
            <a:ext cx="4152900" cy="200025"/>
          </a:xfrm>
          <a:prstGeom prst="rect">
            <a:avLst/>
          </a:prstGeom>
          <a:solidFill>
            <a:srgbClr val="FFDE65"/>
          </a:solidFill>
        </p:spPr>
        <p:txBody>
          <a:bodyPr wrap="square" lIns="0" tIns="0" rIns="0" bIns="0" rtlCol="0" vert="horz">
            <a:spAutoFit/>
          </a:bodyPr>
          <a:lstStyle/>
          <a:p>
            <a:pPr marL="2540">
              <a:lnSpc>
                <a:spcPts val="1470"/>
              </a:lnSpc>
            </a:pPr>
            <a:r>
              <a:rPr dirty="0" sz="1350" spc="10">
                <a:latin typeface="Courier New"/>
                <a:cs typeface="Courier New"/>
              </a:rPr>
              <a:t>x_char[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</a:t>
            </a:r>
            <a:r>
              <a:rPr dirty="0" sz="1350" spc="10">
                <a:latin typeface="Courier New"/>
                <a:cs typeface="Courier New"/>
              </a:rPr>
              <a:t>: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2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2</a:t>
            </a:r>
            <a:r>
              <a:rPr dirty="0" sz="1350" spc="10">
                <a:latin typeface="Courier New"/>
                <a:cs typeface="Courier New"/>
              </a:rPr>
              <a:t>: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3</a:t>
            </a:r>
            <a:r>
              <a:rPr dirty="0" sz="1350" spc="10">
                <a:latin typeface="Courier New"/>
                <a:cs typeface="Courier New"/>
              </a:rPr>
              <a:t>]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</a:t>
            </a:r>
            <a:r>
              <a:rPr dirty="0" sz="1350" spc="-1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subsetting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56002" y="5585713"/>
            <a:ext cx="1784985" cy="6343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ts val="1600"/>
              </a:lnSpc>
              <a:spcBef>
                <a:spcPts val="114"/>
              </a:spcBef>
              <a:tabLst>
                <a:tab pos="83375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[,1]</a:t>
            </a:r>
            <a:r>
              <a:rPr dirty="0" sz="1350" spc="-7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[,2]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75"/>
              </a:lnSpc>
              <a:tabLst>
                <a:tab pos="135445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[1,] "f"	"w"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95"/>
              </a:lnSpc>
              <a:tabLst>
                <a:tab pos="135445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[2,] "p"	"z"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434276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Recall: Matrices</a:t>
            </a:r>
            <a:r>
              <a:rPr dirty="0" spc="-75"/>
              <a:t> </a:t>
            </a:r>
            <a:r>
              <a:rPr dirty="0" spc="10"/>
              <a:t>(2D)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01700" y="1530350"/>
            <a:ext cx="7870825" cy="8521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matrix is a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2D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data structure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made of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one/homogeneous data</a:t>
            </a:r>
            <a:r>
              <a:rPr dirty="0" sz="1800" spc="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type.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345430" algn="l"/>
              </a:tabLst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A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2 </a:t>
            </a:r>
            <a:r>
              <a:rPr dirty="0" sz="950" spc="645">
                <a:solidFill>
                  <a:srgbClr val="C2132D"/>
                </a:solidFill>
                <a:latin typeface="Lucida Sans Unicode"/>
                <a:cs typeface="Lucida Sans Unicode"/>
              </a:rPr>
              <a:t>×</a:t>
            </a:r>
            <a:r>
              <a:rPr dirty="0" sz="950" spc="135">
                <a:solidFill>
                  <a:srgbClr val="C2132D"/>
                </a:solidFill>
                <a:latin typeface="Lucida Sans Unicode"/>
                <a:cs typeface="Lucida Sans Unicode"/>
              </a:rPr>
              <a:t>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2 numeric matrix	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A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3 </a:t>
            </a:r>
            <a:r>
              <a:rPr dirty="0" sz="950" spc="645">
                <a:solidFill>
                  <a:srgbClr val="C2132D"/>
                </a:solidFill>
                <a:latin typeface="Lucida Sans Unicode"/>
                <a:cs typeface="Lucida Sans Unicode"/>
              </a:rPr>
              <a:t>×</a:t>
            </a:r>
            <a:r>
              <a:rPr dirty="0" sz="950" spc="60">
                <a:solidFill>
                  <a:srgbClr val="C2132D"/>
                </a:solidFill>
                <a:latin typeface="Lucida Sans Unicode"/>
                <a:cs typeface="Lucida Sans Unicode"/>
              </a:rPr>
              <a:t>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4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character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matrix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964712" y="6207124"/>
            <a:ext cx="421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8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552825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05399" y="3552825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47737" y="3568700"/>
            <a:ext cx="430847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4209415" algn="l"/>
              </a:tabLst>
            </a:pP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</a:t>
            </a: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	</a:t>
            </a: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</a:t>
            </a:r>
            <a:endParaRPr sz="650">
              <a:latin typeface="Segoe Fluent Icons"/>
              <a:cs typeface="Segoe Fluent Ico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85850" y="3552825"/>
            <a:ext cx="4019550" cy="142875"/>
          </a:xfrm>
          <a:custGeom>
            <a:avLst/>
            <a:gdLst/>
            <a:ahLst/>
            <a:cxnLst/>
            <a:rect l="l" t="t" r="r" b="b"/>
            <a:pathLst>
              <a:path w="4019550" h="142875">
                <a:moveTo>
                  <a:pt x="0" y="0"/>
                </a:moveTo>
                <a:lnTo>
                  <a:pt x="4019549" y="0"/>
                </a:lnTo>
                <a:lnTo>
                  <a:pt x="40195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85849" y="3581400"/>
            <a:ext cx="3733800" cy="85725"/>
          </a:xfrm>
          <a:custGeom>
            <a:avLst/>
            <a:gdLst/>
            <a:ahLst/>
            <a:cxnLst/>
            <a:rect l="l" t="t" r="r" b="b"/>
            <a:pathLst>
              <a:path w="3733800" h="85725">
                <a:moveTo>
                  <a:pt x="3696621" y="85724"/>
                </a:moveTo>
                <a:lnTo>
                  <a:pt x="37178" y="85724"/>
                </a:lnTo>
                <a:lnTo>
                  <a:pt x="31710" y="84637"/>
                </a:lnTo>
                <a:lnTo>
                  <a:pt x="1087" y="54013"/>
                </a:lnTo>
                <a:lnTo>
                  <a:pt x="0" y="48546"/>
                </a:lnTo>
                <a:lnTo>
                  <a:pt x="0" y="37178"/>
                </a:lnTo>
                <a:lnTo>
                  <a:pt x="21208" y="5437"/>
                </a:lnTo>
                <a:lnTo>
                  <a:pt x="37178" y="0"/>
                </a:lnTo>
                <a:lnTo>
                  <a:pt x="3696621" y="0"/>
                </a:lnTo>
                <a:lnTo>
                  <a:pt x="3728361" y="21208"/>
                </a:lnTo>
                <a:lnTo>
                  <a:pt x="3733799" y="37178"/>
                </a:lnTo>
                <a:lnTo>
                  <a:pt x="3733799" y="48546"/>
                </a:lnTo>
                <a:lnTo>
                  <a:pt x="3712591" y="80286"/>
                </a:lnTo>
                <a:lnTo>
                  <a:pt x="3696621" y="85724"/>
                </a:lnTo>
                <a:close/>
              </a:path>
            </a:pathLst>
          </a:custGeom>
          <a:solidFill>
            <a:srgbClr val="8B8B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3924300"/>
            <a:ext cx="4362450" cy="1809750"/>
          </a:xfrm>
          <a:custGeom>
            <a:avLst/>
            <a:gdLst/>
            <a:ahLst/>
            <a:cxnLst/>
            <a:rect l="l" t="t" r="r" b="b"/>
            <a:pathLst>
              <a:path w="4362450" h="1809750">
                <a:moveTo>
                  <a:pt x="0" y="0"/>
                </a:moveTo>
                <a:lnTo>
                  <a:pt x="4362449" y="0"/>
                </a:lnTo>
                <a:lnTo>
                  <a:pt x="4362449" y="1809749"/>
                </a:lnTo>
                <a:lnTo>
                  <a:pt x="0" y="1809749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180545" y="1832864"/>
            <a:ext cx="130175" cy="2343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M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400" y="1762125"/>
            <a:ext cx="4362450" cy="17907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6520" rIns="0" bIns="0" rtlCol="0" vert="horz">
            <a:spAutoFit/>
          </a:bodyPr>
          <a:lstStyle/>
          <a:p>
            <a:pPr marL="107950" marR="75565">
              <a:lnSpc>
                <a:spcPts val="1580"/>
              </a:lnSpc>
              <a:spcBef>
                <a:spcPts val="760"/>
              </a:spcBef>
            </a:pPr>
            <a:r>
              <a:rPr dirty="0" sz="1350" spc="10">
                <a:latin typeface="Courier New"/>
                <a:cs typeface="Courier New"/>
              </a:rPr>
              <a:t>dept = c(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'ACC'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'ECO'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'FIN'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'ISA'</a:t>
            </a:r>
            <a:r>
              <a:rPr dirty="0" sz="1350" spc="10">
                <a:latin typeface="Courier New"/>
                <a:cs typeface="Courier New"/>
              </a:rPr>
              <a:t>,</a:t>
            </a:r>
            <a:r>
              <a:rPr dirty="0" sz="1350" spc="-70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'MG  </a:t>
            </a:r>
            <a:r>
              <a:rPr dirty="0" sz="1350" spc="10">
                <a:latin typeface="Courier New"/>
                <a:cs typeface="Courier New"/>
              </a:rPr>
              <a:t>nfaculty = c(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18L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19L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14L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25L</a:t>
            </a:r>
            <a:r>
              <a:rPr dirty="0" sz="1350" spc="10">
                <a:latin typeface="Courier New"/>
                <a:cs typeface="Courier New"/>
              </a:rPr>
              <a:t>,</a:t>
            </a:r>
            <a:r>
              <a:rPr dirty="0" sz="1350" spc="-45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22L</a:t>
            </a:r>
            <a:r>
              <a:rPr dirty="0" sz="1350" spc="10">
                <a:latin typeface="Courier New"/>
                <a:cs typeface="Courier New"/>
              </a:rPr>
              <a:t>)</a:t>
            </a:r>
            <a:endParaRPr sz="1350">
              <a:latin typeface="Courier New"/>
              <a:cs typeface="Courier New"/>
            </a:endParaRPr>
          </a:p>
          <a:p>
            <a:pPr marL="316865" marR="1535430" indent="-208915">
              <a:lnSpc>
                <a:spcPts val="1500"/>
              </a:lnSpc>
              <a:spcBef>
                <a:spcPts val="1480"/>
              </a:spcBef>
            </a:pPr>
            <a:r>
              <a:rPr dirty="0" sz="1350" spc="10">
                <a:latin typeface="Courier New"/>
                <a:cs typeface="Courier New"/>
              </a:rPr>
              <a:t>fsb_tbl &lt;-</a:t>
            </a:r>
            <a:r>
              <a:rPr dirty="0" sz="1350" spc="-7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tibble::tibble(  department =</a:t>
            </a:r>
            <a:r>
              <a:rPr dirty="0" sz="1350" spc="-1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dept,</a:t>
            </a:r>
            <a:endParaRPr sz="1350">
              <a:latin typeface="Courier New"/>
              <a:cs typeface="Courier New"/>
            </a:endParaRPr>
          </a:p>
          <a:p>
            <a:pPr marL="316865">
              <a:lnSpc>
                <a:spcPts val="1525"/>
              </a:lnSpc>
            </a:pPr>
            <a:r>
              <a:rPr dirty="0" sz="1350" spc="10">
                <a:latin typeface="Courier New"/>
                <a:cs typeface="Courier New"/>
              </a:rPr>
              <a:t>count =</a:t>
            </a:r>
            <a:r>
              <a:rPr dirty="0" sz="135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nfaculty,</a:t>
            </a:r>
            <a:endParaRPr sz="1350">
              <a:latin typeface="Courier New"/>
              <a:cs typeface="Courier New"/>
            </a:endParaRPr>
          </a:p>
          <a:p>
            <a:pPr marL="107950" marR="701675" indent="208279">
              <a:lnSpc>
                <a:spcPts val="1570"/>
              </a:lnSpc>
              <a:spcBef>
                <a:spcPts val="70"/>
              </a:spcBef>
            </a:pPr>
            <a:r>
              <a:rPr dirty="0" sz="1350" spc="10">
                <a:latin typeface="Courier New"/>
                <a:cs typeface="Courier New"/>
              </a:rPr>
              <a:t>percentage = count /</a:t>
            </a:r>
            <a:r>
              <a:rPr dirty="0" sz="1350" spc="-7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sum(count))  fsb_tbl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0195" y="3995038"/>
            <a:ext cx="3361690" cy="434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ts val="1595"/>
              </a:lnSpc>
              <a:spcBef>
                <a:spcPts val="114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# A tibble: 5 ×</a:t>
            </a:r>
            <a:r>
              <a:rPr dirty="0" sz="1350" spc="-2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3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595"/>
              </a:lnSpc>
              <a:tabLst>
                <a:tab pos="53340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department count</a:t>
            </a:r>
            <a:r>
              <a:rPr dirty="0" sz="1350" spc="-7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percentage</a:t>
            </a:r>
            <a:endParaRPr sz="1350">
              <a:latin typeface="Courier New"/>
              <a:cs typeface="Courier New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991145" y="4410568"/>
          <a:ext cx="3399790" cy="1218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100"/>
                <a:gridCol w="228600"/>
                <a:gridCol w="865505"/>
                <a:gridCol w="1146175"/>
                <a:gridCol w="865505"/>
              </a:tblGrid>
              <a:tr h="200024">
                <a:tc gridSpan="3">
                  <a:txBody>
                    <a:bodyPr/>
                    <a:lstStyle/>
                    <a:p>
                      <a:pPr marL="31750">
                        <a:lnSpc>
                          <a:spcPts val="1475"/>
                        </a:lnSpc>
                        <a:tabLst>
                          <a:tab pos="552450" algn="l"/>
                        </a:tabLst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	&lt;chr&gt;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0480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&lt;int&gt;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&lt;dbl&gt;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9205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ACC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04800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18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0.184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0024">
                <a:tc>
                  <a:txBody>
                    <a:bodyPr/>
                    <a:lstStyle/>
                    <a:p>
                      <a:pPr marL="3175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ECO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0480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19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0.194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0024">
                <a:tc>
                  <a:txBody>
                    <a:bodyPr/>
                    <a:lstStyle/>
                    <a:p>
                      <a:pPr marL="3175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FIN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0480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14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0.143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0024">
                <a:tc>
                  <a:txBody>
                    <a:bodyPr/>
                    <a:lstStyle/>
                    <a:p>
                      <a:pPr marL="3175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ISA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0480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25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0.255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9205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MGMT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04800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22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0.224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6419849" y="1647825"/>
            <a:ext cx="4019549" cy="1981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153987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"/>
              <a:t>Tibbles</a:t>
            </a:r>
          </a:p>
        </p:txBody>
      </p:sp>
      <p:sp>
        <p:nvSpPr>
          <p:cNvPr id="14" name="object 14"/>
          <p:cNvSpPr/>
          <p:nvPr/>
        </p:nvSpPr>
        <p:spPr>
          <a:xfrm>
            <a:off x="914400" y="6205537"/>
            <a:ext cx="6057900" cy="0"/>
          </a:xfrm>
          <a:custGeom>
            <a:avLst/>
            <a:gdLst/>
            <a:ahLst/>
            <a:cxnLst/>
            <a:rect l="l" t="t" r="r" b="b"/>
            <a:pathLst>
              <a:path w="6057900" h="0">
                <a:moveTo>
                  <a:pt x="0" y="0"/>
                </a:moveTo>
                <a:lnTo>
                  <a:pt x="605789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14400" y="6215062"/>
            <a:ext cx="6057900" cy="0"/>
          </a:xfrm>
          <a:custGeom>
            <a:avLst/>
            <a:gdLst/>
            <a:ahLst/>
            <a:cxnLst/>
            <a:rect l="l" t="t" r="r" b="b"/>
            <a:pathLst>
              <a:path w="6057900" h="0">
                <a:moveTo>
                  <a:pt x="0" y="0"/>
                </a:moveTo>
                <a:lnTo>
                  <a:pt x="605789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62775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901700" y="6275799"/>
            <a:ext cx="608457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image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is from the excellent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lego-rstats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GitHub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Repository by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Jenny</a:t>
            </a:r>
            <a:r>
              <a:rPr dirty="0" sz="1250" spc="2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Bryan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64712" y="6207124"/>
            <a:ext cx="421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9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ISA 401: Business Intelligence &amp; Data Visualization</dc:title>
  <dcterms:created xsi:type="dcterms:W3CDTF">2025-09-01T15:17:18Z</dcterms:created>
  <dcterms:modified xsi:type="dcterms:W3CDTF">2025-09-01T15:17:18Z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2025-09-01T00:00:00Z</vt:filetime>
  </property>
  <property fmtid="{D5CDD505-2E9C-101B-9397-08002B2CF9AE}" pid="3" name="Creator">
    <vt:lpwstr>Mozilla/5.0 (Windows NT 10.0; Win64; x64) AppleWebKit/537.36 (KHTML, like Gecko) Chrome/139.0.0.0 Safari/537.36</vt:lpwstr>
  </property>
  <property fmtid="{D5CDD505-2E9C-101B-9397-08002B2CF9AE}" pid="4" name="LastSaved">
    <vt:filetime>2025-09-01T00:00:00Z</vt:filetime>
  </property>
</Properties>
</file>